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8" r:id="rId1"/>
    <p:sldMasterId id="2147483747" r:id="rId2"/>
  </p:sldMasterIdLst>
  <p:notesMasterIdLst>
    <p:notesMasterId r:id="rId28"/>
  </p:notesMasterIdLst>
  <p:handoutMasterIdLst>
    <p:handoutMasterId r:id="rId29"/>
  </p:handoutMasterIdLst>
  <p:sldIdLst>
    <p:sldId id="752" r:id="rId3"/>
    <p:sldId id="703" r:id="rId4"/>
    <p:sldId id="760" r:id="rId5"/>
    <p:sldId id="732" r:id="rId6"/>
    <p:sldId id="720" r:id="rId7"/>
    <p:sldId id="736" r:id="rId8"/>
    <p:sldId id="729" r:id="rId9"/>
    <p:sldId id="761" r:id="rId10"/>
    <p:sldId id="737" r:id="rId11"/>
    <p:sldId id="763" r:id="rId12"/>
    <p:sldId id="715" r:id="rId13"/>
    <p:sldId id="755" r:id="rId14"/>
    <p:sldId id="741" r:id="rId15"/>
    <p:sldId id="742" r:id="rId16"/>
    <p:sldId id="743" r:id="rId17"/>
    <p:sldId id="735" r:id="rId18"/>
    <p:sldId id="744" r:id="rId19"/>
    <p:sldId id="764" r:id="rId20"/>
    <p:sldId id="756" r:id="rId21"/>
    <p:sldId id="746" r:id="rId22"/>
    <p:sldId id="749" r:id="rId23"/>
    <p:sldId id="750" r:id="rId24"/>
    <p:sldId id="753" r:id="rId25"/>
    <p:sldId id="758" r:id="rId26"/>
    <p:sldId id="759" r:id="rId27"/>
  </p:sldIdLst>
  <p:sldSz cx="9144000" cy="5143500" type="screen16x9"/>
  <p:notesSz cx="6669088" cy="9775825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savina" initials="a" lastIdx="1" clrIdx="0"/>
  <p:cmAuthor id="1" name="Elena Presnova" initials="IM" lastIdx="6" clrIdx="1"/>
  <p:cmAuthor id="2" name="estepanova" initials="e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4989BD"/>
    <a:srgbClr val="4A7EBB"/>
    <a:srgbClr val="207AB9"/>
    <a:srgbClr val="FFFFFF"/>
    <a:srgbClr val="CCECFF"/>
    <a:srgbClr val="CCDAFC"/>
    <a:srgbClr val="CCCCFF"/>
    <a:srgbClr val="000000"/>
    <a:srgbClr val="D0D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94000" autoAdjust="0"/>
  </p:normalViewPr>
  <p:slideViewPr>
    <p:cSldViewPr showGuides="1">
      <p:cViewPr>
        <p:scale>
          <a:sx n="90" d="100"/>
          <a:sy n="90" d="100"/>
        </p:scale>
        <p:origin x="-696" y="-72"/>
      </p:cViewPr>
      <p:guideLst>
        <p:guide orient="horz" pos="395"/>
        <p:guide orient="horz" pos="3026"/>
        <p:guide orient="horz" pos="531"/>
        <p:guide orient="horz" pos="78"/>
        <p:guide orient="horz" pos="1620"/>
        <p:guide orient="horz" pos="3208"/>
        <p:guide orient="horz" pos="2210"/>
        <p:guide orient="horz" pos="2754"/>
        <p:guide orient="horz" pos="622"/>
        <p:guide orient="horz" pos="1257"/>
        <p:guide orient="horz" pos="1756"/>
        <p:guide orient="horz" pos="849"/>
        <p:guide orient="horz" pos="305"/>
        <p:guide orient="horz" pos="2890"/>
        <p:guide orient="horz" pos="169"/>
        <p:guide pos="2880"/>
        <p:guide pos="113"/>
        <p:guide pos="5647"/>
        <p:guide pos="2971"/>
        <p:guide pos="2789"/>
        <p:guide pos="295"/>
        <p:guide pos="3560"/>
        <p:guide pos="3107"/>
        <p:guide pos="4876"/>
        <p:guide pos="884"/>
        <p:guide pos="5284"/>
        <p:guide pos="476"/>
        <p:guide pos="142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4" d="100"/>
        <a:sy n="34" d="100"/>
      </p:scale>
      <p:origin x="0" y="0"/>
    </p:cViewPr>
  </p:sorterViewPr>
  <p:notesViewPr>
    <p:cSldViewPr showGuides="1">
      <p:cViewPr varScale="1">
        <p:scale>
          <a:sx n="63" d="100"/>
          <a:sy n="63" d="100"/>
        </p:scale>
        <p:origin x="-3402" y="-114"/>
      </p:cViewPr>
      <p:guideLst>
        <p:guide orient="horz" pos="3079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pakhomov\AppData\Local\Microsoft\Windows\Temporary%20Internet%20Files\Content.Outlook\12L5HKFY\&#1056;&#1072;&#1089;&#1095;&#1077;&#1090;%20(6)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2"/>
            <c:bubble3D val="0"/>
            <c:explosion val="64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-2.1502077865266842E-2"/>
                  <c:y val="-3.955307669874599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5462598425196856E-3"/>
                  <c:y val="-5.237751531058617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</a:t>
                    </a:r>
                    <a:r>
                      <a:rPr lang="ru-RU" dirty="0" smtClean="0"/>
                      <a:t>,7%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6617454068241469E-3"/>
                  <c:y val="1.634332166812481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'[Расчет (6).xlsx]Outstaff model'!$A$37:$A$39</c:f>
              <c:strCache>
                <c:ptCount val="3"/>
                <c:pt idx="0">
                  <c:v>Unique positions</c:v>
                </c:pt>
                <c:pt idx="1">
                  <c:v>Professional positions</c:v>
                </c:pt>
                <c:pt idx="2">
                  <c:v>Mass positions</c:v>
                </c:pt>
              </c:strCache>
            </c:strRef>
          </c:cat>
          <c:val>
            <c:numRef>
              <c:f>'[Расчет (6).xlsx]Outstaff model'!$B$37:$B$39</c:f>
              <c:numCache>
                <c:formatCode>General</c:formatCode>
                <c:ptCount val="3"/>
                <c:pt idx="0">
                  <c:v>321</c:v>
                </c:pt>
                <c:pt idx="1">
                  <c:v>800</c:v>
                </c:pt>
                <c:pt idx="2">
                  <c:v>4100</c:v>
                </c:pt>
              </c:numCache>
            </c:numRef>
          </c:val>
        </c:ser>
        <c:ser>
          <c:idx val="1"/>
          <c:order val="1"/>
          <c:explosion val="25"/>
          <c:cat>
            <c:strRef>
              <c:f>'[Расчет (6).xlsx]Outstaff model'!$A$37:$A$39</c:f>
              <c:strCache>
                <c:ptCount val="3"/>
                <c:pt idx="0">
                  <c:v>Unique positions</c:v>
                </c:pt>
                <c:pt idx="1">
                  <c:v>Professional positions</c:v>
                </c:pt>
                <c:pt idx="2">
                  <c:v>Mass positions</c:v>
                </c:pt>
              </c:strCache>
            </c:strRef>
          </c:cat>
          <c:val>
            <c:numRef>
              <c:f>'[Расчет (6).xlsx]Outstaff model'!$C$37:$C$39</c:f>
              <c:numCache>
                <c:formatCode>0.00%</c:formatCode>
                <c:ptCount val="3"/>
                <c:pt idx="0">
                  <c:v>6.3E-2</c:v>
                </c:pt>
                <c:pt idx="1">
                  <c:v>0.157</c:v>
                </c:pt>
                <c:pt idx="2" formatCode="0%">
                  <c:v>0.78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351206-21E5-400F-88CE-663B497CBF50}" type="datetimeFigureOut">
              <a:rPr lang="en-GB" smtClean="0"/>
              <a:pPr/>
              <a:t>10/12/2012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85288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285288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42906-08FD-43D8-96A0-8B19F9E779E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6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9" cy="488792"/>
          </a:xfrm>
          <a:prstGeom prst="rect">
            <a:avLst/>
          </a:prstGeom>
        </p:spPr>
        <p:txBody>
          <a:bodyPr vert="horz" lIns="89758" tIns="44879" rIns="89758" bIns="448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6" y="0"/>
            <a:ext cx="2889939" cy="488792"/>
          </a:xfrm>
          <a:prstGeom prst="rect">
            <a:avLst/>
          </a:prstGeom>
        </p:spPr>
        <p:txBody>
          <a:bodyPr vert="horz" lIns="89758" tIns="44879" rIns="89758" bIns="44879" rtlCol="0"/>
          <a:lstStyle>
            <a:lvl1pPr algn="r">
              <a:defRPr sz="1200"/>
            </a:lvl1pPr>
          </a:lstStyle>
          <a:p>
            <a:fld id="{4261A3A3-9629-4233-BA9B-E29729A942B6}" type="datetimeFigureOut">
              <a:rPr lang="en-US" smtClean="0"/>
              <a:pPr/>
              <a:t>12/10/2012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7788" y="733425"/>
            <a:ext cx="6513512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758" tIns="44879" rIns="89758" bIns="44879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643518"/>
            <a:ext cx="5335270" cy="4399121"/>
          </a:xfrm>
          <a:prstGeom prst="rect">
            <a:avLst/>
          </a:prstGeom>
        </p:spPr>
        <p:txBody>
          <a:bodyPr vert="horz" lIns="89758" tIns="44879" rIns="89758" bIns="4487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285337"/>
            <a:ext cx="2889939" cy="488792"/>
          </a:xfrm>
          <a:prstGeom prst="rect">
            <a:avLst/>
          </a:prstGeom>
        </p:spPr>
        <p:txBody>
          <a:bodyPr vert="horz" lIns="89758" tIns="44879" rIns="89758" bIns="448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6" y="9285337"/>
            <a:ext cx="2889939" cy="488792"/>
          </a:xfrm>
          <a:prstGeom prst="rect">
            <a:avLst/>
          </a:prstGeom>
        </p:spPr>
        <p:txBody>
          <a:bodyPr vert="horz" lIns="89758" tIns="44879" rIns="89758" bIns="44879" rtlCol="0" anchor="b"/>
          <a:lstStyle>
            <a:lvl1pPr algn="r">
              <a:defRPr sz="1200"/>
            </a:lvl1pPr>
          </a:lstStyle>
          <a:p>
            <a:fld id="{8323928D-FDB1-45A3-8F1C-DAE35043FB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944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7788" y="733425"/>
            <a:ext cx="6513512" cy="3665538"/>
          </a:xfrm>
          <a:ln/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latin typeface="Arial" pitchFamily="34" charset="0"/>
              <a:cs typeface="Arial" pitchFamily="34" charset="0"/>
            </a:endParaRPr>
          </a:p>
          <a:p>
            <a:endParaRPr 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007B445-003C-43A9-8B9D-D4BA866342DF}" type="slidenum">
              <a:rPr lang="en-US" smtClean="0"/>
              <a:pPr eaLnBrk="1" hangingPunct="1"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7788" y="733425"/>
            <a:ext cx="6513512" cy="3665538"/>
          </a:xfrm>
          <a:ln/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latin typeface="Arial" pitchFamily="34" charset="0"/>
              <a:cs typeface="Arial" pitchFamily="34" charset="0"/>
            </a:endParaRPr>
          </a:p>
          <a:p>
            <a:endParaRPr 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007B445-003C-43A9-8B9D-D4BA866342DF}" type="slidenum">
              <a:rPr lang="en-US" smtClean="0"/>
              <a:pPr eaLnBrk="1" hangingPunct="1"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7788" y="733425"/>
            <a:ext cx="6513512" cy="3665538"/>
          </a:xfrm>
          <a:ln/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latin typeface="Arial" pitchFamily="34" charset="0"/>
              <a:cs typeface="Arial" pitchFamily="34" charset="0"/>
            </a:endParaRPr>
          </a:p>
          <a:p>
            <a:endParaRPr 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007B445-003C-43A9-8B9D-D4BA866342DF}" type="slidenum">
              <a:rPr lang="en-US" smtClean="0"/>
              <a:pPr eaLnBrk="1" hangingPunct="1"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0468" indent="-280949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23798" indent="-22476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73317" indent="-22476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22836" indent="-22476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72355" indent="-2247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21874" indent="-2247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71393" indent="-2247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20912" indent="-2247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A291445-E760-4DA1-A5F8-4E8B81765747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sp>
        <p:nvSpPr>
          <p:cNvPr id="33795" name="Rectangle 7"/>
          <p:cNvSpPr txBox="1">
            <a:spLocks noGrp="1" noChangeArrowheads="1"/>
          </p:cNvSpPr>
          <p:nvPr/>
        </p:nvSpPr>
        <p:spPr bwMode="auto">
          <a:xfrm>
            <a:off x="3776866" y="9283360"/>
            <a:ext cx="2890665" cy="490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70" tIns="44937" rIns="89870" bIns="44937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9E3CF9D6-CA45-4199-A935-BD1603DDCDB7}" type="slidenum">
              <a:rPr lang="en-US" sz="1100"/>
              <a:pPr algn="r" eaLnBrk="1" hangingPunct="1"/>
              <a:t>6</a:t>
            </a:fld>
            <a:endParaRPr lang="en-US" sz="1100"/>
          </a:p>
        </p:txBody>
      </p:sp>
      <p:sp>
        <p:nvSpPr>
          <p:cNvPr id="3379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200" y="730250"/>
            <a:ext cx="6516688" cy="3667125"/>
          </a:xfrm>
          <a:ln/>
        </p:spPr>
      </p:sp>
      <p:sp>
        <p:nvSpPr>
          <p:cNvPr id="3379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66598" y="4644807"/>
            <a:ext cx="5335893" cy="440091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70" tIns="44937" rIns="89870" bIns="44937"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7788" y="733425"/>
            <a:ext cx="6513512" cy="3665538"/>
          </a:xfrm>
          <a:ln/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latin typeface="Arial" pitchFamily="34" charset="0"/>
              <a:cs typeface="Arial" pitchFamily="34" charset="0"/>
            </a:endParaRPr>
          </a:p>
          <a:p>
            <a:endParaRPr 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007B445-003C-43A9-8B9D-D4BA866342DF}" type="slidenum">
              <a:rPr lang="en-US" smtClean="0"/>
              <a:pPr eaLnBrk="1" hangingPunct="1"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7788" y="733425"/>
            <a:ext cx="6513512" cy="36655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E49DB9-2A81-454C-9A98-97D1B06341FA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7788" y="733425"/>
            <a:ext cx="6513512" cy="36655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E49DB9-2A81-454C-9A98-97D1B06341FA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7788" y="733425"/>
            <a:ext cx="6513512" cy="36655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3928D-FDB1-45A3-8F1C-DAE35043FB0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347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7788" y="733425"/>
            <a:ext cx="6513512" cy="3665538"/>
          </a:xfrm>
          <a:ln/>
        </p:spPr>
      </p:sp>
      <p:sp>
        <p:nvSpPr>
          <p:cNvPr id="41987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988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B784DD5-425F-40BF-983A-354F395CD2E1}" type="slidenum">
              <a:rPr lang="en-US" smtClean="0"/>
              <a:pPr eaLnBrk="1" hangingPunct="1"/>
              <a:t>15</a:t>
            </a:fld>
            <a:endParaRPr lang="en-US" smtClean="0"/>
          </a:p>
        </p:txBody>
      </p:sp>
      <p:sp>
        <p:nvSpPr>
          <p:cNvPr id="41989" name="Нижний колонтитул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mtClean="0"/>
              <a:t>85465546</a:t>
            </a:r>
          </a:p>
        </p:txBody>
      </p:sp>
      <p:sp>
        <p:nvSpPr>
          <p:cNvPr id="41990" name="Верхний колонтитул 2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mtClean="0"/>
              <a:t>45654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7788" y="733425"/>
            <a:ext cx="6513512" cy="36655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3928D-FDB1-45A3-8F1C-DAE35043FB0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347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755650" y="2571750"/>
            <a:ext cx="7632700" cy="6858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 baseline="0">
                <a:solidFill>
                  <a:srgbClr val="207AB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Title</a:t>
            </a:r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  <p:pic>
        <p:nvPicPr>
          <p:cNvPr id="8" name="Picture 2" descr="C:\Users\Olea\Desktop\2014\normal_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20537"/>
            <a:ext cx="9144000" cy="2232248"/>
          </a:xfrm>
          <a:prstGeom prst="rect">
            <a:avLst/>
          </a:prstGeom>
          <a:noFill/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427538" y="3940175"/>
            <a:ext cx="3960812" cy="8651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 algn="r">
              <a:buNone/>
            </a:pPr>
            <a:r>
              <a:rPr lang="en-US" sz="1500" dirty="0" smtClean="0"/>
              <a:t>Presented by __________</a:t>
            </a:r>
          </a:p>
          <a:p>
            <a:pPr algn="r">
              <a:buNone/>
            </a:pPr>
            <a:r>
              <a:rPr lang="en-US" sz="1500" dirty="0" smtClean="0"/>
              <a:t>Position</a:t>
            </a:r>
          </a:p>
          <a:p>
            <a:pPr algn="r">
              <a:buNone/>
            </a:pPr>
            <a:r>
              <a:rPr lang="en-US" sz="1500" dirty="0" smtClean="0"/>
              <a:t>Location/Date</a:t>
            </a:r>
          </a:p>
        </p:txBody>
      </p:sp>
      <p:pic>
        <p:nvPicPr>
          <p:cNvPr id="6" name="Picture 2" descr="C:\Users\Olea\Desktop\2014\normal_1.jp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20537"/>
            <a:ext cx="9144000" cy="2232248"/>
          </a:xfrm>
          <a:prstGeom prst="rect">
            <a:avLst/>
          </a:prstGeom>
          <a:noFill/>
        </p:spPr>
      </p:pic>
      <p:pic>
        <p:nvPicPr>
          <p:cNvPr id="9" name="Picture 2" descr="C:\Documents and Settings\srodina001\Desktop\CoCom7\sochi2014_logo.jp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3568" y="3339542"/>
            <a:ext cx="1584970" cy="672369"/>
          </a:xfrm>
          <a:prstGeom prst="rect">
            <a:avLst/>
          </a:prstGeom>
          <a:noFill/>
        </p:spPr>
      </p:pic>
      <p:pic>
        <p:nvPicPr>
          <p:cNvPr id="12" name="Picture 2" descr="C:\Users\Olea\Desktop\2014\111111111111\para_Logo_CMYK.jpg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27585" y="4085339"/>
            <a:ext cx="1406899" cy="7184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454624" y="4785996"/>
            <a:ext cx="2133600" cy="273844"/>
          </a:xfrm>
          <a:prstGeom prst="rect">
            <a:avLst/>
          </a:prstGeom>
        </p:spPr>
        <p:txBody>
          <a:bodyPr/>
          <a:lstStyle/>
          <a:p>
            <a:fld id="{0BEF7314-4749-449A-BD3B-CE3F42F9A89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4814" y="1081097"/>
            <a:ext cx="8334375" cy="339328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0947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3857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32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CA527-76B2-4A15-8573-105F4A5D5CA2}" type="datetimeFigureOut">
              <a:rPr lang="ru-RU" smtClean="0"/>
              <a:t>10.12.2012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8B6A-ABFC-4EDA-9FE2-19754E0E0D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480523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CA527-76B2-4A15-8573-105F4A5D5CA2}" type="datetimeFigureOut">
              <a:rPr lang="ru-RU" smtClean="0"/>
              <a:t>10.12.2012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8B6A-ABFC-4EDA-9FE2-19754E0E0D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62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CA527-76B2-4A15-8573-105F4A5D5CA2}" type="datetimeFigureOut">
              <a:rPr lang="ru-RU" smtClean="0"/>
              <a:t>10.12.2012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8B6A-ABFC-4EDA-9FE2-19754E0E0D4D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2" descr="C:\Users\Olea\Desktop\2014\normal_2.jp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99542"/>
          </a:xfrm>
          <a:prstGeom prst="rect">
            <a:avLst/>
          </a:prstGeom>
          <a:noFill/>
        </p:spPr>
      </p:pic>
      <p:pic>
        <p:nvPicPr>
          <p:cNvPr id="8" name="Picture 2" descr="C:\Documents and Settings\srodina001\Desktop\CoCom7\sochi2014_logo.jp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8313" y="842965"/>
            <a:ext cx="1460233" cy="619454"/>
          </a:xfrm>
          <a:prstGeom prst="rect">
            <a:avLst/>
          </a:prstGeom>
          <a:noFill/>
        </p:spPr>
      </p:pic>
      <p:pic>
        <p:nvPicPr>
          <p:cNvPr id="9" name="Picture 2" descr="C:\Users\Olea\Desktop\2014\111111111111\para_Logo_CMYK.jpg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7070" y="1563372"/>
            <a:ext cx="1410635" cy="7203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38131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CA527-76B2-4A15-8573-105F4A5D5CA2}" type="datetimeFigureOut">
              <a:rPr lang="ru-RU" smtClean="0"/>
              <a:t>10.12.2012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8B6A-ABFC-4EDA-9FE2-19754E0E0D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18230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CA527-76B2-4A15-8573-105F4A5D5CA2}" type="datetimeFigureOut">
              <a:rPr lang="ru-RU" smtClean="0"/>
              <a:t>10.12.2012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8B6A-ABFC-4EDA-9FE2-19754E0E0D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808269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CA527-76B2-4A15-8573-105F4A5D5CA2}" type="datetimeFigureOut">
              <a:rPr lang="ru-RU" smtClean="0"/>
              <a:t>10.12.2012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F7314-4749-449A-BD3B-CE3F42F9A89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35133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CA527-76B2-4A15-8573-105F4A5D5CA2}" type="datetimeFigureOut">
              <a:rPr lang="ru-RU" smtClean="0"/>
              <a:t>10.12.2012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8B6A-ABFC-4EDA-9FE2-19754E0E0D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748964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/>
          <p:cNvSpPr>
            <a:spLocks noGrp="1"/>
          </p:cNvSpPr>
          <p:nvPr>
            <p:ph type="body" sz="quarter" idx="13" hasCustomPrompt="1"/>
          </p:nvPr>
        </p:nvSpPr>
        <p:spPr>
          <a:xfrm>
            <a:off x="179389" y="844550"/>
            <a:ext cx="8785225" cy="3941763"/>
          </a:xfrm>
          <a:prstGeom prst="rect">
            <a:avLst/>
          </a:prstGeom>
        </p:spPr>
        <p:txBody>
          <a:bodyPr/>
          <a:lstStyle>
            <a:lvl1pPr>
              <a:buFont typeface="+mj-lt"/>
              <a:buAutoNum type="arabicPeriod"/>
              <a:defRPr baseline="0">
                <a:solidFill>
                  <a:srgbClr val="207AB9"/>
                </a:solidFill>
                <a:latin typeface="Verdana" pitchFamily="34" charset="0"/>
              </a:defRPr>
            </a:lvl1pPr>
          </a:lstStyle>
          <a:p>
            <a:pPr lvl="0"/>
            <a:r>
              <a:rPr lang="en-US" dirty="0" smtClean="0"/>
              <a:t>Item</a:t>
            </a:r>
            <a:endParaRPr lang="ru-RU" dirty="0" smtClean="0"/>
          </a:p>
        </p:txBody>
      </p:sp>
      <p:sp>
        <p:nvSpPr>
          <p:cNvPr id="3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1403350" y="123825"/>
            <a:ext cx="6337300" cy="50323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207AB9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Content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CA527-76B2-4A15-8573-105F4A5D5CA2}" type="datetimeFigureOut">
              <a:rPr lang="ru-RU" smtClean="0"/>
              <a:t>10.12.2012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8B6A-ABFC-4EDA-9FE2-19754E0E0D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302735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CA527-76B2-4A15-8573-105F4A5D5CA2}" type="datetimeFigureOut">
              <a:rPr lang="ru-RU" smtClean="0"/>
              <a:t>10.12.2012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8B6A-ABFC-4EDA-9FE2-19754E0E0D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332029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CA527-76B2-4A15-8573-105F4A5D5CA2}" type="datetimeFigureOut">
              <a:rPr lang="ru-RU" smtClean="0"/>
              <a:t>10.12.2012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8B6A-ABFC-4EDA-9FE2-19754E0E0D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006586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CA527-76B2-4A15-8573-105F4A5D5CA2}" type="datetimeFigureOut">
              <a:rPr lang="ru-RU" smtClean="0"/>
              <a:t>10.12.2012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8B6A-ABFC-4EDA-9FE2-19754E0E0D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97485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743200" y="2318008"/>
            <a:ext cx="5645150" cy="685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3200" b="0">
                <a:solidFill>
                  <a:srgbClr val="207AB9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3074" name="Picture 2" descr="C:\Users\Olea\Desktop\2014\normal_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99542"/>
          </a:xfrm>
          <a:prstGeom prst="rect">
            <a:avLst/>
          </a:prstGeom>
          <a:noFill/>
        </p:spPr>
      </p:pic>
      <p:pic>
        <p:nvPicPr>
          <p:cNvPr id="5" name="Picture 2" descr="C:\Documents and Settings\srodina001\Desktop\CoCom7\sochi2014_logo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8313" y="842965"/>
            <a:ext cx="1460233" cy="619454"/>
          </a:xfrm>
          <a:prstGeom prst="rect">
            <a:avLst/>
          </a:prstGeom>
          <a:noFill/>
        </p:spPr>
      </p:pic>
      <p:pic>
        <p:nvPicPr>
          <p:cNvPr id="6" name="Picture 2" descr="C:\Users\Olea\Desktop\2014\normal_2.jp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99542"/>
          </a:xfrm>
          <a:prstGeom prst="rect">
            <a:avLst/>
          </a:prstGeom>
          <a:noFill/>
        </p:spPr>
      </p:pic>
      <p:pic>
        <p:nvPicPr>
          <p:cNvPr id="7" name="Picture 2" descr="C:\Documents and Settings\srodina001\Desktop\CoCom7\sochi2014_logo.jp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8313" y="842965"/>
            <a:ext cx="1460233" cy="619454"/>
          </a:xfrm>
          <a:prstGeom prst="rect">
            <a:avLst/>
          </a:prstGeom>
          <a:noFill/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419477" y="4011714"/>
            <a:ext cx="4968875" cy="576262"/>
          </a:xfrm>
          <a:prstGeom prst="rect">
            <a:avLst/>
          </a:prstGeom>
        </p:spPr>
        <p:txBody>
          <a:bodyPr anchor="ctr"/>
          <a:lstStyle>
            <a:lvl1pPr algn="r">
              <a:buNone/>
              <a:defRPr baseline="0"/>
            </a:lvl1pPr>
          </a:lstStyle>
          <a:p>
            <a:pPr lvl="0"/>
            <a:r>
              <a:rPr lang="en-US" dirty="0" smtClean="0"/>
              <a:t>Presented by</a:t>
            </a:r>
            <a:endParaRPr lang="en-GB" dirty="0"/>
          </a:p>
        </p:txBody>
      </p:sp>
      <p:pic>
        <p:nvPicPr>
          <p:cNvPr id="8" name="Picture 2" descr="C:\Users\Olea\Desktop\2014\111111111111\para_Logo_CMYK.jpg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7070" y="1563372"/>
            <a:ext cx="1410635" cy="7203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10"/>
          <p:cNvSpPr>
            <a:spLocks noGrp="1"/>
          </p:cNvSpPr>
          <p:nvPr>
            <p:ph sz="quarter" idx="13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algn="ctr">
              <a:buNone/>
              <a:defRPr sz="2200" baseline="0">
                <a:latin typeface="Verdana" pitchFamily="34" charset="0"/>
              </a:defRPr>
            </a:lvl1pPr>
          </a:lstStyle>
          <a:p>
            <a:pPr lvl="0"/>
            <a:r>
              <a:rPr lang="en-US" dirty="0" smtClean="0"/>
              <a:t>Photo</a:t>
            </a:r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0" y="123825"/>
            <a:ext cx="9144000" cy="503238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anchor="ctr"/>
          <a:lstStyle>
            <a:lvl1pPr>
              <a:defRPr>
                <a:solidFill>
                  <a:srgbClr val="207AB9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10"/>
          <p:cNvSpPr>
            <a:spLocks noGrp="1"/>
          </p:cNvSpPr>
          <p:nvPr>
            <p:ph sz="quarter" idx="13" hasCustomPrompt="1"/>
          </p:nvPr>
        </p:nvSpPr>
        <p:spPr>
          <a:xfrm>
            <a:off x="179512" y="848936"/>
            <a:ext cx="8785101" cy="3720685"/>
          </a:xfrm>
          <a:prstGeom prst="rect">
            <a:avLst/>
          </a:prstGeom>
        </p:spPr>
        <p:txBody>
          <a:bodyPr/>
          <a:lstStyle>
            <a:lvl1pPr>
              <a:buNone/>
              <a:defRPr sz="2200" baseline="0">
                <a:latin typeface="Verdana" pitchFamily="34" charset="0"/>
              </a:defRPr>
            </a:lvl1pPr>
          </a:lstStyle>
          <a:p>
            <a:pPr lvl="0"/>
            <a:r>
              <a:rPr lang="en-US" dirty="0" smtClean="0"/>
              <a:t>Add text/object</a:t>
            </a:r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1403350" y="123825"/>
            <a:ext cx="6337300" cy="50323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207AB9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03351" y="123825"/>
            <a:ext cx="6337301" cy="503238"/>
          </a:xfrm>
          <a:prstGeom prst="rect">
            <a:avLst/>
          </a:prstGeom>
        </p:spPr>
        <p:txBody>
          <a:bodyPr wrap="square" anchor="ctr" anchorCtr="0">
            <a:noAutofit/>
          </a:bodyPr>
          <a:lstStyle>
            <a:lvl1pPr>
              <a:defRPr>
                <a:solidFill>
                  <a:srgbClr val="207AB9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79389" y="844161"/>
            <a:ext cx="8785225" cy="3294461"/>
          </a:xfrm>
          <a:prstGeom prst="rect">
            <a:avLst/>
          </a:prstGeom>
        </p:spPr>
        <p:txBody>
          <a:bodyPr/>
          <a:lstStyle>
            <a:lvl1pPr>
              <a:defRPr sz="2200" baseline="0">
                <a:solidFill>
                  <a:srgbClr val="207AB9"/>
                </a:solidFill>
                <a:latin typeface="Verdana" pitchFamily="34" charset="0"/>
              </a:defRPr>
            </a:lvl1pPr>
            <a:lvl2pPr marL="715963" indent="-354013">
              <a:defRPr sz="2000" baseline="0">
                <a:solidFill>
                  <a:srgbClr val="207AB9"/>
                </a:solidFill>
                <a:latin typeface="Verdana" pitchFamily="34" charset="0"/>
              </a:defRPr>
            </a:lvl2pPr>
            <a:lvl3pPr marL="1077913" indent="-361950">
              <a:buFont typeface="Arial" pitchFamily="34" charset="0"/>
              <a:buChar char="•"/>
              <a:defRPr sz="1800" baseline="0">
                <a:solidFill>
                  <a:srgbClr val="207AB9"/>
                </a:solidFill>
                <a:latin typeface="Verdana" pitchFamily="34" charset="0"/>
              </a:defRPr>
            </a:lvl3pPr>
            <a:lvl4pPr>
              <a:defRPr>
                <a:solidFill>
                  <a:srgbClr val="285DA9"/>
                </a:solidFill>
              </a:defRPr>
            </a:lvl4pPr>
          </a:lstStyle>
          <a:p>
            <a:pPr lvl="0"/>
            <a:r>
              <a:rPr lang="en-GB" dirty="0" smtClean="0"/>
              <a:t>Add text.</a:t>
            </a:r>
            <a:r>
              <a:rPr lang="ru-RU" dirty="0" smtClean="0"/>
              <a:t> </a:t>
            </a:r>
            <a:r>
              <a:rPr lang="en-US" dirty="0" smtClean="0"/>
              <a:t>Blue</a:t>
            </a:r>
            <a:r>
              <a:rPr lang="ru-RU" dirty="0" smtClean="0"/>
              <a:t>,</a:t>
            </a:r>
            <a:r>
              <a:rPr lang="en-US" dirty="0" smtClean="0"/>
              <a:t> Verdana, 2</a:t>
            </a:r>
            <a:r>
              <a:rPr lang="ru-RU" dirty="0" smtClean="0"/>
              <a:t>2</a:t>
            </a:r>
            <a:endParaRPr lang="en-GB" dirty="0" smtClean="0"/>
          </a:p>
          <a:p>
            <a:pPr lvl="1"/>
            <a:r>
              <a:rPr lang="en-US" dirty="0" smtClean="0"/>
              <a:t>Add text (2 level)</a:t>
            </a:r>
            <a:r>
              <a:rPr lang="en-GB" dirty="0" smtClean="0"/>
              <a:t>. </a:t>
            </a:r>
            <a:r>
              <a:rPr lang="en-US" dirty="0" smtClean="0"/>
              <a:t>Blue</a:t>
            </a:r>
            <a:r>
              <a:rPr lang="ru-RU" dirty="0" smtClean="0"/>
              <a:t>,</a:t>
            </a:r>
            <a:r>
              <a:rPr lang="en-US" dirty="0" smtClean="0"/>
              <a:t> Verdana, 20</a:t>
            </a:r>
            <a:endParaRPr lang="en-GB" dirty="0" smtClean="0"/>
          </a:p>
          <a:p>
            <a:pPr lvl="2"/>
            <a:r>
              <a:rPr lang="en-US" dirty="0" smtClean="0"/>
              <a:t>Add text</a:t>
            </a:r>
            <a:r>
              <a:rPr lang="ru-RU" dirty="0" smtClean="0"/>
              <a:t> (3</a:t>
            </a:r>
            <a:r>
              <a:rPr lang="en-US" dirty="0" smtClean="0"/>
              <a:t> level)</a:t>
            </a:r>
            <a:r>
              <a:rPr lang="ru-RU" dirty="0" smtClean="0"/>
              <a:t>. </a:t>
            </a:r>
            <a:r>
              <a:rPr lang="en-US" dirty="0" smtClean="0"/>
              <a:t>Blue</a:t>
            </a:r>
            <a:r>
              <a:rPr lang="ru-RU" dirty="0" smtClean="0"/>
              <a:t>, </a:t>
            </a:r>
            <a:r>
              <a:rPr lang="en-US" dirty="0" smtClean="0"/>
              <a:t>Verdana, </a:t>
            </a:r>
            <a:r>
              <a:rPr lang="ru-RU" dirty="0" smtClean="0"/>
              <a:t>18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79388" y="842963"/>
            <a:ext cx="4248150" cy="3727450"/>
          </a:xfrm>
          <a:prstGeom prst="rect">
            <a:avLst/>
          </a:prstGeom>
        </p:spPr>
        <p:txBody>
          <a:bodyPr/>
          <a:lstStyle>
            <a:lvl1pPr>
              <a:defRPr sz="2200" baseline="0">
                <a:solidFill>
                  <a:srgbClr val="207AB9"/>
                </a:solidFill>
              </a:defRPr>
            </a:lvl1pPr>
            <a:lvl2pPr marL="715963" indent="-354013">
              <a:defRPr sz="2000">
                <a:solidFill>
                  <a:srgbClr val="207AB9"/>
                </a:solidFill>
              </a:defRPr>
            </a:lvl2pPr>
            <a:lvl3pPr marL="1077913" indent="-361950">
              <a:defRPr sz="1800">
                <a:solidFill>
                  <a:srgbClr val="207AB9"/>
                </a:solidFill>
              </a:defRPr>
            </a:lvl3pPr>
            <a:lvl4pPr>
              <a:defRPr>
                <a:solidFill>
                  <a:srgbClr val="285DA9"/>
                </a:solidFill>
              </a:defRPr>
            </a:lvl4pPr>
          </a:lstStyle>
          <a:p>
            <a:pPr lvl="0"/>
            <a:r>
              <a:rPr lang="en-GB" dirty="0" smtClean="0"/>
              <a:t>Add text.</a:t>
            </a:r>
            <a:r>
              <a:rPr lang="en-US" dirty="0" smtClean="0"/>
              <a:t> Blue</a:t>
            </a:r>
            <a:r>
              <a:rPr lang="ru-RU" dirty="0" smtClean="0"/>
              <a:t>,</a:t>
            </a:r>
            <a:r>
              <a:rPr lang="en-US" dirty="0" smtClean="0"/>
              <a:t> Verdana, 2</a:t>
            </a:r>
            <a:r>
              <a:rPr lang="ru-RU" dirty="0" smtClean="0"/>
              <a:t>2</a:t>
            </a:r>
            <a:endParaRPr lang="en-GB" dirty="0" smtClean="0"/>
          </a:p>
          <a:p>
            <a:pPr lvl="1"/>
            <a:r>
              <a:rPr lang="en-US" dirty="0" smtClean="0"/>
              <a:t>Add text (2 level)</a:t>
            </a:r>
            <a:r>
              <a:rPr lang="en-GB" dirty="0" smtClean="0"/>
              <a:t>. </a:t>
            </a:r>
            <a:r>
              <a:rPr lang="en-US" dirty="0" smtClean="0"/>
              <a:t>Blue</a:t>
            </a:r>
            <a:r>
              <a:rPr lang="ru-RU" dirty="0" smtClean="0"/>
              <a:t>,</a:t>
            </a:r>
            <a:r>
              <a:rPr lang="en-US" dirty="0" smtClean="0"/>
              <a:t> Verdana, 20</a:t>
            </a:r>
            <a:endParaRPr lang="en-GB" dirty="0" smtClean="0"/>
          </a:p>
          <a:p>
            <a:pPr lvl="2"/>
            <a:r>
              <a:rPr lang="en-US" dirty="0" smtClean="0"/>
              <a:t>Add text</a:t>
            </a:r>
            <a:r>
              <a:rPr lang="ru-RU" dirty="0" smtClean="0"/>
              <a:t> (3</a:t>
            </a:r>
            <a:r>
              <a:rPr lang="en-US" dirty="0" smtClean="0"/>
              <a:t> level)</a:t>
            </a:r>
            <a:r>
              <a:rPr lang="ru-RU" dirty="0" smtClean="0"/>
              <a:t>. </a:t>
            </a:r>
            <a:r>
              <a:rPr lang="en-US" dirty="0" smtClean="0"/>
              <a:t>Blue</a:t>
            </a:r>
            <a:r>
              <a:rPr lang="ru-RU" dirty="0" smtClean="0"/>
              <a:t>, </a:t>
            </a:r>
            <a:r>
              <a:rPr lang="en-US" dirty="0" smtClean="0"/>
              <a:t>Verdana, </a:t>
            </a:r>
            <a:r>
              <a:rPr lang="ru-RU" dirty="0" smtClean="0"/>
              <a:t>18</a:t>
            </a:r>
            <a:endParaRPr lang="en-US" dirty="0" smtClean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403351" y="123825"/>
            <a:ext cx="6337301" cy="503238"/>
          </a:xfrm>
          <a:prstGeom prst="rect">
            <a:avLst/>
          </a:prstGeom>
        </p:spPr>
        <p:txBody>
          <a:bodyPr wrap="square" anchor="ctr" anchorCtr="0">
            <a:noAutofit/>
          </a:bodyPr>
          <a:lstStyle>
            <a:lvl1pPr>
              <a:defRPr>
                <a:solidFill>
                  <a:srgbClr val="207AB9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ru-R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16464" y="842963"/>
            <a:ext cx="4248150" cy="372745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 marL="715963" indent="-354013">
              <a:defRPr sz="2000"/>
            </a:lvl2pPr>
            <a:lvl3pPr marL="1077913" indent="-361950">
              <a:defRPr sz="1800"/>
            </a:lvl3pPr>
          </a:lstStyle>
          <a:p>
            <a:pPr lvl="0"/>
            <a:r>
              <a:rPr lang="en-GB" dirty="0" smtClean="0"/>
              <a:t>Add text.</a:t>
            </a:r>
            <a:r>
              <a:rPr lang="ru-RU" dirty="0" smtClean="0"/>
              <a:t> </a:t>
            </a:r>
            <a:r>
              <a:rPr lang="en-US" dirty="0" smtClean="0"/>
              <a:t>Blue</a:t>
            </a:r>
            <a:r>
              <a:rPr lang="ru-RU" dirty="0" smtClean="0"/>
              <a:t>,</a:t>
            </a:r>
            <a:r>
              <a:rPr lang="en-US" dirty="0" smtClean="0"/>
              <a:t> Verdana, 2</a:t>
            </a:r>
            <a:r>
              <a:rPr lang="ru-RU" dirty="0" smtClean="0"/>
              <a:t>2</a:t>
            </a:r>
            <a:endParaRPr lang="en-GB" dirty="0" smtClean="0"/>
          </a:p>
          <a:p>
            <a:pPr lvl="1"/>
            <a:r>
              <a:rPr lang="en-US" dirty="0" smtClean="0"/>
              <a:t>Add text (2 level)</a:t>
            </a:r>
            <a:r>
              <a:rPr lang="en-GB" dirty="0" smtClean="0"/>
              <a:t>. </a:t>
            </a:r>
            <a:r>
              <a:rPr lang="en-US" dirty="0" smtClean="0"/>
              <a:t>Blue</a:t>
            </a:r>
            <a:r>
              <a:rPr lang="ru-RU" dirty="0" smtClean="0"/>
              <a:t>,</a:t>
            </a:r>
            <a:r>
              <a:rPr lang="en-US" dirty="0" smtClean="0"/>
              <a:t> Verdana, 20</a:t>
            </a:r>
            <a:endParaRPr lang="en-GB" dirty="0" smtClean="0"/>
          </a:p>
          <a:p>
            <a:pPr lvl="2"/>
            <a:r>
              <a:rPr lang="en-US" dirty="0" smtClean="0"/>
              <a:t>Add text</a:t>
            </a:r>
            <a:r>
              <a:rPr lang="ru-RU" dirty="0" smtClean="0"/>
              <a:t> (3</a:t>
            </a:r>
            <a:r>
              <a:rPr lang="en-US" dirty="0" smtClean="0"/>
              <a:t> level)</a:t>
            </a:r>
            <a:r>
              <a:rPr lang="ru-RU" dirty="0" smtClean="0"/>
              <a:t>. </a:t>
            </a:r>
            <a:r>
              <a:rPr lang="en-US" dirty="0" smtClean="0"/>
              <a:t>Blue</a:t>
            </a:r>
            <a:r>
              <a:rPr lang="ru-RU" dirty="0" smtClean="0"/>
              <a:t>, </a:t>
            </a:r>
            <a:r>
              <a:rPr lang="en-US" dirty="0" smtClean="0"/>
              <a:t>Verdana, </a:t>
            </a:r>
            <a:r>
              <a:rPr lang="ru-RU" dirty="0" smtClean="0"/>
              <a:t>18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4716463" y="842963"/>
            <a:ext cx="4248150" cy="3727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baseline="0">
                <a:solidFill>
                  <a:srgbClr val="207AB9"/>
                </a:solidFill>
              </a:defRPr>
            </a:lvl1pPr>
          </a:lstStyle>
          <a:p>
            <a:pPr lvl="0"/>
            <a:r>
              <a:rPr lang="en-US" dirty="0" smtClean="0"/>
              <a:t>Add object</a:t>
            </a:r>
            <a:endParaRPr lang="ru-RU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79388" y="842963"/>
            <a:ext cx="4248150" cy="3727450"/>
          </a:xfrm>
          <a:prstGeom prst="rect">
            <a:avLst/>
          </a:prstGeom>
        </p:spPr>
        <p:txBody>
          <a:bodyPr/>
          <a:lstStyle>
            <a:lvl1pPr>
              <a:defRPr sz="2200" baseline="0"/>
            </a:lvl1pPr>
            <a:lvl2pPr marL="715963" indent="-354013">
              <a:defRPr sz="2000"/>
            </a:lvl2pPr>
            <a:lvl3pPr marL="1077913" indent="-361950">
              <a:defRPr sz="1800"/>
            </a:lvl3pPr>
          </a:lstStyle>
          <a:p>
            <a:pPr lvl="0"/>
            <a:r>
              <a:rPr lang="en-GB" dirty="0" smtClean="0"/>
              <a:t>Add text.</a:t>
            </a:r>
            <a:r>
              <a:rPr lang="en-US" dirty="0" smtClean="0"/>
              <a:t> Blue</a:t>
            </a:r>
            <a:r>
              <a:rPr lang="ru-RU" dirty="0" smtClean="0"/>
              <a:t>,</a:t>
            </a:r>
            <a:r>
              <a:rPr lang="en-US" dirty="0" smtClean="0"/>
              <a:t> Verdana, 2</a:t>
            </a:r>
            <a:r>
              <a:rPr lang="ru-RU" dirty="0" smtClean="0"/>
              <a:t>2</a:t>
            </a:r>
            <a:endParaRPr lang="en-GB" dirty="0" smtClean="0"/>
          </a:p>
          <a:p>
            <a:pPr lvl="1"/>
            <a:r>
              <a:rPr lang="en-US" dirty="0" smtClean="0"/>
              <a:t>Add text (2 level)</a:t>
            </a:r>
            <a:r>
              <a:rPr lang="en-GB" dirty="0" smtClean="0"/>
              <a:t>. </a:t>
            </a:r>
            <a:r>
              <a:rPr lang="en-US" dirty="0" smtClean="0"/>
              <a:t>Blue</a:t>
            </a:r>
            <a:r>
              <a:rPr lang="ru-RU" dirty="0" smtClean="0"/>
              <a:t>,</a:t>
            </a:r>
            <a:r>
              <a:rPr lang="en-US" dirty="0" smtClean="0"/>
              <a:t> Verdana, 20</a:t>
            </a:r>
            <a:endParaRPr lang="en-GB" dirty="0" smtClean="0"/>
          </a:p>
          <a:p>
            <a:pPr lvl="2"/>
            <a:r>
              <a:rPr lang="en-US" dirty="0" smtClean="0"/>
              <a:t>Add text</a:t>
            </a:r>
            <a:r>
              <a:rPr lang="ru-RU" dirty="0" smtClean="0"/>
              <a:t> (3</a:t>
            </a:r>
            <a:r>
              <a:rPr lang="en-US" dirty="0" smtClean="0"/>
              <a:t> level)</a:t>
            </a:r>
            <a:r>
              <a:rPr lang="ru-RU" dirty="0" smtClean="0"/>
              <a:t>. </a:t>
            </a:r>
            <a:r>
              <a:rPr lang="en-US" dirty="0" smtClean="0"/>
              <a:t>Blue</a:t>
            </a:r>
            <a:r>
              <a:rPr lang="ru-RU" dirty="0" smtClean="0"/>
              <a:t>, </a:t>
            </a:r>
            <a:r>
              <a:rPr lang="en-US" dirty="0" smtClean="0"/>
              <a:t>Verdana, </a:t>
            </a:r>
            <a:r>
              <a:rPr lang="ru-RU" dirty="0" smtClean="0"/>
              <a:t>18</a:t>
            </a:r>
            <a:endParaRPr lang="en-US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403351" y="123825"/>
            <a:ext cx="6337301" cy="503238"/>
          </a:xfrm>
          <a:prstGeom prst="rect">
            <a:avLst/>
          </a:prstGeom>
        </p:spPr>
        <p:txBody>
          <a:bodyPr wrap="square" anchor="ctr" anchorCtr="0">
            <a:noAutofit/>
          </a:bodyPr>
          <a:lstStyle>
            <a:lvl1pPr>
              <a:defRPr>
                <a:solidFill>
                  <a:srgbClr val="207AB9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179388" y="2571749"/>
            <a:ext cx="4248150" cy="19986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baseline="0">
                <a:solidFill>
                  <a:srgbClr val="285DA9"/>
                </a:solidFill>
              </a:defRPr>
            </a:lvl1pPr>
          </a:lstStyle>
          <a:p>
            <a:pPr lvl="0"/>
            <a:r>
              <a:rPr lang="en-US" dirty="0" smtClean="0"/>
              <a:t>Add object</a:t>
            </a:r>
            <a:endParaRPr lang="ru-RU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79389" y="842963"/>
            <a:ext cx="8785225" cy="155250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 marL="715963" indent="-354013">
              <a:defRPr sz="2000"/>
            </a:lvl2pPr>
            <a:lvl3pPr marL="1077913" indent="-361950">
              <a:defRPr sz="1800"/>
            </a:lvl3pPr>
          </a:lstStyle>
          <a:p>
            <a:pPr lvl="0"/>
            <a:r>
              <a:rPr lang="en-GB" dirty="0" smtClean="0"/>
              <a:t>Add text.</a:t>
            </a:r>
            <a:r>
              <a:rPr lang="en-US" dirty="0" smtClean="0"/>
              <a:t> Blue</a:t>
            </a:r>
            <a:r>
              <a:rPr lang="ru-RU" dirty="0" smtClean="0"/>
              <a:t>,</a:t>
            </a:r>
            <a:r>
              <a:rPr lang="en-US" dirty="0" smtClean="0"/>
              <a:t> Verdana, 2</a:t>
            </a:r>
            <a:r>
              <a:rPr lang="ru-RU" dirty="0" smtClean="0"/>
              <a:t>2</a:t>
            </a:r>
            <a:endParaRPr lang="en-GB" dirty="0" smtClean="0"/>
          </a:p>
          <a:p>
            <a:pPr lvl="1"/>
            <a:r>
              <a:rPr lang="en-US" dirty="0" smtClean="0"/>
              <a:t>Add text (2 level)</a:t>
            </a:r>
            <a:r>
              <a:rPr lang="en-GB" dirty="0" smtClean="0"/>
              <a:t>. </a:t>
            </a:r>
            <a:r>
              <a:rPr lang="en-US" dirty="0" smtClean="0"/>
              <a:t>Blue</a:t>
            </a:r>
            <a:r>
              <a:rPr lang="ru-RU" dirty="0" smtClean="0"/>
              <a:t>,</a:t>
            </a:r>
            <a:r>
              <a:rPr lang="en-US" dirty="0" smtClean="0"/>
              <a:t> Verdana, 20</a:t>
            </a:r>
            <a:endParaRPr lang="en-GB" dirty="0" smtClean="0"/>
          </a:p>
          <a:p>
            <a:pPr lvl="2"/>
            <a:r>
              <a:rPr lang="en-US" dirty="0" smtClean="0"/>
              <a:t>Add text</a:t>
            </a:r>
            <a:r>
              <a:rPr lang="ru-RU" dirty="0" smtClean="0"/>
              <a:t> (3</a:t>
            </a:r>
            <a:r>
              <a:rPr lang="en-US" dirty="0" smtClean="0"/>
              <a:t> level)</a:t>
            </a:r>
            <a:r>
              <a:rPr lang="ru-RU" dirty="0" smtClean="0"/>
              <a:t>. </a:t>
            </a:r>
            <a:r>
              <a:rPr lang="en-US" dirty="0" smtClean="0"/>
              <a:t>Blue</a:t>
            </a:r>
            <a:r>
              <a:rPr lang="ru-RU" dirty="0" smtClean="0"/>
              <a:t>, </a:t>
            </a:r>
            <a:r>
              <a:rPr lang="en-US" dirty="0" smtClean="0"/>
              <a:t>Verdana, </a:t>
            </a:r>
            <a:r>
              <a:rPr lang="ru-RU" dirty="0" smtClean="0"/>
              <a:t>18</a:t>
            </a:r>
            <a:endParaRPr lang="en-US" dirty="0" smtClean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4" hasCustomPrompt="1"/>
          </p:nvPr>
        </p:nvSpPr>
        <p:spPr>
          <a:xfrm>
            <a:off x="4716463" y="2571749"/>
            <a:ext cx="4248150" cy="19986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baseline="0">
                <a:solidFill>
                  <a:srgbClr val="285DA9"/>
                </a:solidFill>
              </a:defRPr>
            </a:lvl1pPr>
          </a:lstStyle>
          <a:p>
            <a:pPr lvl="0"/>
            <a:r>
              <a:rPr lang="en-US" dirty="0" smtClean="0"/>
              <a:t>Add object</a:t>
            </a:r>
            <a:endParaRPr lang="ru-RU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403351" y="123825"/>
            <a:ext cx="6337301" cy="503238"/>
          </a:xfrm>
          <a:prstGeom prst="rect">
            <a:avLst/>
          </a:prstGeom>
        </p:spPr>
        <p:txBody>
          <a:bodyPr wrap="square" anchor="ctr" anchorCtr="0">
            <a:noAutofit/>
          </a:bodyPr>
          <a:lstStyle>
            <a:lvl1pPr>
              <a:defRPr>
                <a:solidFill>
                  <a:srgbClr val="207AB9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1403350" y="123825"/>
            <a:ext cx="6337300" cy="503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179388" y="4802111"/>
            <a:ext cx="79210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b="0" i="1" baseline="0" dirty="0" smtClean="0">
                <a:solidFill>
                  <a:srgbClr val="0070C0"/>
                </a:solidFill>
                <a:latin typeface="Verdana" pitchFamily="34" charset="0"/>
              </a:rPr>
              <a:t> </a:t>
            </a:r>
            <a:endParaRPr lang="en-GB" sz="800" b="0" i="1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8" name="Slide Number Placeholder 3"/>
          <p:cNvSpPr txBox="1">
            <a:spLocks noGrp="1"/>
          </p:cNvSpPr>
          <p:nvPr/>
        </p:nvSpPr>
        <p:spPr bwMode="auto">
          <a:xfrm>
            <a:off x="8267902" y="4840004"/>
            <a:ext cx="696586" cy="13002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 algn="r">
              <a:defRPr/>
            </a:pPr>
            <a:fld id="{95125223-FDE3-49BA-A42A-26FE34B08122}" type="slidenum">
              <a:rPr lang="en-GB" sz="1000" b="1" smtClean="0">
                <a:solidFill>
                  <a:srgbClr val="0070C0"/>
                </a:solidFill>
                <a:latin typeface="Verdana" pitchFamily="34" charset="0"/>
                <a:cs typeface="Arial" charset="0"/>
              </a:rPr>
              <a:pPr algn="r">
                <a:defRPr/>
              </a:pPr>
              <a:t>‹#›</a:t>
            </a:fld>
            <a:endParaRPr lang="en-GB" sz="1000" b="1" dirty="0">
              <a:solidFill>
                <a:srgbClr val="0070C0"/>
              </a:solidFill>
              <a:latin typeface="Verdana" pitchFamily="34" charset="0"/>
              <a:cs typeface="Arial" charset="0"/>
            </a:endParaRPr>
          </a:p>
        </p:txBody>
      </p:sp>
      <p:pic>
        <p:nvPicPr>
          <p:cNvPr id="1026" name="Picture 2" descr="C:\Documents and Settings\srodina001\Desktop\CoCom7\sochi2014_logo.jpg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179388" y="123826"/>
            <a:ext cx="1223962" cy="51922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9388" y="4802111"/>
            <a:ext cx="79210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b="0" i="1" dirty="0" smtClean="0">
                <a:solidFill>
                  <a:srgbClr val="0070C0"/>
                </a:solidFill>
                <a:latin typeface="Verdana" pitchFamily="34" charset="0"/>
              </a:rPr>
              <a:t>Add</a:t>
            </a:r>
            <a:r>
              <a:rPr lang="en-US" sz="800" b="0" i="1" baseline="0" dirty="0" smtClean="0">
                <a:solidFill>
                  <a:srgbClr val="0070C0"/>
                </a:solidFill>
                <a:latin typeface="Verdana" pitchFamily="34" charset="0"/>
              </a:rPr>
              <a:t> text</a:t>
            </a:r>
            <a:endParaRPr lang="en-GB" sz="800" b="0" i="1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7" name="Slide Number Placeholder 3"/>
          <p:cNvSpPr txBox="1">
            <a:spLocks noGrp="1"/>
          </p:cNvSpPr>
          <p:nvPr/>
        </p:nvSpPr>
        <p:spPr bwMode="auto">
          <a:xfrm>
            <a:off x="8267902" y="4840004"/>
            <a:ext cx="696586" cy="13002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 algn="r">
              <a:defRPr/>
            </a:pPr>
            <a:fld id="{95125223-FDE3-49BA-A42A-26FE34B08122}" type="slidenum">
              <a:rPr lang="en-GB" sz="1000" b="1" smtClean="0">
                <a:solidFill>
                  <a:srgbClr val="0070C0"/>
                </a:solidFill>
                <a:latin typeface="Verdana" pitchFamily="34" charset="0"/>
                <a:cs typeface="Arial" charset="0"/>
              </a:rPr>
              <a:pPr algn="r">
                <a:defRPr/>
              </a:pPr>
              <a:t>‹#›</a:t>
            </a:fld>
            <a:endParaRPr lang="en-GB" sz="1000" b="1" dirty="0">
              <a:solidFill>
                <a:srgbClr val="0070C0"/>
              </a:solidFill>
              <a:latin typeface="Verdana" pitchFamily="34" charset="0"/>
              <a:cs typeface="Arial" charset="0"/>
            </a:endParaRPr>
          </a:p>
        </p:txBody>
      </p:sp>
      <p:pic>
        <p:nvPicPr>
          <p:cNvPr id="10" name="Picture 2" descr="C:\Documents and Settings\srodina001\Desktop\CoCom7\sochi2014_logo.jpg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179388" y="123826"/>
            <a:ext cx="1223962" cy="519224"/>
          </a:xfrm>
          <a:prstGeom prst="rect">
            <a:avLst/>
          </a:prstGeom>
          <a:noFill/>
        </p:spPr>
      </p:pic>
      <p:pic>
        <p:nvPicPr>
          <p:cNvPr id="11" name="Picture 2" descr="C:\Users\Olea\Desktop\2014\111111111111\para_Logo_CMYK.jpg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7812236" y="123825"/>
            <a:ext cx="1152252" cy="58840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9" r:id="rId10"/>
    <p:sldLayoutId id="2147483743" r:id="rId11"/>
    <p:sldLayoutId id="2147483744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2400" b="1" kern="1200">
          <a:solidFill>
            <a:srgbClr val="207AB9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 baseline="0">
          <a:solidFill>
            <a:srgbClr val="207AB9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207AB9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rgbClr val="207AB9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CA527-76B2-4A15-8573-105F4A5D5CA2}" type="datetimeFigureOut">
              <a:rPr lang="ru-RU" smtClean="0"/>
              <a:t>10.12.2012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C8B6A-ABFC-4EDA-9FE2-19754E0E0D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901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ihi.ru/pics/2010/08/07/5421.j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new.bzzn.ru/uploads/kartinki/comanda/CJ02-1256-2.jpg" TargetMode="Externa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buildernet.ru/upload/iblock/ff4/Toyota62-8FD30-b.jpg" TargetMode="Externa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5.jpeg"/><Relationship Id="rId4" Type="http://schemas.openxmlformats.org/officeDocument/2006/relationships/hyperlink" Target="http://www.rzd-partner.ru/u/site/reports/Volkswagen/1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40.jpeg"/><Relationship Id="rId18" Type="http://schemas.openxmlformats.org/officeDocument/2006/relationships/image" Target="../media/image44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12" Type="http://schemas.openxmlformats.org/officeDocument/2006/relationships/image" Target="../media/image39.jpeg"/><Relationship Id="rId17" Type="http://schemas.openxmlformats.org/officeDocument/2006/relationships/hyperlink" Target="http://file.universalsports.com/mm/Photo/Athletes/General/44/98/73/449873_M23.jpg" TargetMode="External"/><Relationship Id="rId2" Type="http://schemas.openxmlformats.org/officeDocument/2006/relationships/image" Target="../media/image29.jpeg"/><Relationship Id="rId16" Type="http://schemas.openxmlformats.org/officeDocument/2006/relationships/image" Target="../media/image43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jpeg"/><Relationship Id="rId15" Type="http://schemas.openxmlformats.org/officeDocument/2006/relationships/image" Target="../media/image42.jpeg"/><Relationship Id="rId10" Type="http://schemas.openxmlformats.org/officeDocument/2006/relationships/image" Target="../media/image37.jpeg"/><Relationship Id="rId19" Type="http://schemas.openxmlformats.org/officeDocument/2006/relationships/image" Target="../media/image45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Relationship Id="rId1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http://sochi.com/images/news/sm_18495.jpg" TargetMode="Externa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7.jpeg"/><Relationship Id="rId4" Type="http://schemas.openxmlformats.org/officeDocument/2006/relationships/hyperlink" Target="http://www.epigraph.info/files/art/30537_file_dreamstime_2951780.jpg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NCheprasova@SOCHI2014.CO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&#1040;Pakhomov@SOCHI2014.COM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7.gif"/><Relationship Id="rId4" Type="http://schemas.openxmlformats.org/officeDocument/2006/relationships/hyperlink" Target="https://eastern-europe.adecco.net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7.gif"/><Relationship Id="rId4" Type="http://schemas.openxmlformats.org/officeDocument/2006/relationships/hyperlink" Target="https://eastern-europe.adecco.net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2571750"/>
            <a:ext cx="8388350" cy="685800"/>
          </a:xfrm>
        </p:spPr>
        <p:txBody>
          <a:bodyPr>
            <a:noAutofit/>
          </a:bodyPr>
          <a:lstStyle/>
          <a:p>
            <a:r>
              <a:rPr lang="ru-RU" sz="1800" dirty="0"/>
              <a:t>Программа привлечения временного персонала на период организации и проведения Олимпийских и Паралимпийских Игр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99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Картинка 1 из 1158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267744" y="1347615"/>
            <a:ext cx="4248472" cy="270147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148064" y="699542"/>
            <a:ext cx="3816424" cy="16561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1" indent="-34290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Pct val="130000"/>
              <a:tabLst/>
              <a:defRPr/>
            </a:pPr>
            <a:r>
              <a:rPr lang="ru-RU" sz="2000" b="1" dirty="0" smtClean="0">
                <a:solidFill>
                  <a:srgbClr val="4A7EB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Вовлечение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marR="0" lvl="1" algn="ctr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Pct val="130000"/>
              <a:tabLst/>
              <a:defRPr/>
            </a:pPr>
            <a:r>
              <a:rPr lang="ru-RU" sz="1400" b="1" dirty="0" smtClean="0">
                <a:solidFill>
                  <a:srgbClr val="4A7EB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Дать жителям страны уникальный шанс участия в подготовке и проведении Олимпийских Игр собственными руками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30000"/>
              <a:buFont typeface="Arial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207AB9"/>
              </a:solidFill>
              <a:effectLst/>
              <a:uLnTx/>
              <a:uFillTx/>
              <a:ea typeface="Verdana" pitchFamily="34" charset="0"/>
              <a:cs typeface="Arial" charset="0"/>
            </a:endParaRPr>
          </a:p>
        </p:txBody>
      </p:sp>
      <p:sp>
        <p:nvSpPr>
          <p:cNvPr id="9" name="Заголовок 5"/>
          <p:cNvSpPr>
            <a:spLocks noGrp="1"/>
          </p:cNvSpPr>
          <p:nvPr>
            <p:ph type="title"/>
          </p:nvPr>
        </p:nvSpPr>
        <p:spPr>
          <a:xfrm>
            <a:off x="1187624" y="141480"/>
            <a:ext cx="6624910" cy="465516"/>
          </a:xfrm>
        </p:spPr>
        <p:txBody>
          <a:bodyPr/>
          <a:lstStyle/>
          <a:p>
            <a:r>
              <a:rPr lang="ru-RU" dirty="0" smtClean="0"/>
              <a:t>Цели Программы</a:t>
            </a:r>
            <a:endParaRPr lang="ru-RU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699542"/>
            <a:ext cx="3600400" cy="172819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1" indent="-342900" algn="ctr">
              <a:lnSpc>
                <a:spcPct val="150000"/>
              </a:lnSpc>
              <a:buSzPct val="130000"/>
              <a:buNone/>
            </a:pPr>
            <a:r>
              <a:rPr lang="ru-RU" sz="2000" b="1" dirty="0" smtClean="0">
                <a:solidFill>
                  <a:srgbClr val="4A7EBB"/>
                </a:solidFill>
              </a:rPr>
              <a:t>Единение </a:t>
            </a:r>
          </a:p>
          <a:p>
            <a:pPr marL="0" lvl="1" indent="0" algn="ctr">
              <a:buSzPct val="130000"/>
              <a:buNone/>
            </a:pPr>
            <a:r>
              <a:rPr lang="ru-RU" sz="1400" b="1" dirty="0" smtClean="0">
                <a:solidFill>
                  <a:srgbClr val="4A7EBB"/>
                </a:solidFill>
              </a:rPr>
              <a:t>Объединить и воодушевить всю страну, </a:t>
            </a:r>
          </a:p>
          <a:p>
            <a:pPr marL="342900" lvl="1" indent="-342900" algn="ctr">
              <a:buSzPct val="130000"/>
              <a:buNone/>
            </a:pPr>
            <a:r>
              <a:rPr lang="ru-RU" sz="1400" b="1" dirty="0" smtClean="0">
                <a:solidFill>
                  <a:srgbClr val="4A7EBB"/>
                </a:solidFill>
              </a:rPr>
              <a:t>дать каждому гражданину основания для гордости за Отчизну</a:t>
            </a:r>
          </a:p>
          <a:p>
            <a:pPr>
              <a:buSzPct val="130000"/>
              <a:buNone/>
            </a:pPr>
            <a:endParaRPr lang="en-US" sz="2800" dirty="0" smtClean="0">
              <a:latin typeface="+mn-lt"/>
              <a:cs typeface="Arial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83568" y="3579862"/>
            <a:ext cx="7848872" cy="22322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Pct val="130000"/>
              <a:tabLst/>
              <a:defRPr/>
            </a:pPr>
            <a:r>
              <a:rPr lang="ru-RU" sz="2000" b="1" dirty="0" smtClean="0">
                <a:solidFill>
                  <a:srgbClr val="4A7EB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Опыт </a:t>
            </a:r>
          </a:p>
          <a:p>
            <a:pPr marR="0" lvl="0" algn="ctr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Pct val="130000"/>
              <a:tabLst>
                <a:tab pos="0" algn="l"/>
              </a:tabLst>
              <a:defRPr/>
            </a:pPr>
            <a:r>
              <a:rPr lang="ru-RU" sz="1400" b="1" dirty="0" smtClean="0">
                <a:solidFill>
                  <a:srgbClr val="4A7EB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Оставить после Игр опыт организации элитных мероприятий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30000"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207AB9"/>
              </a:solidFill>
              <a:effectLst/>
              <a:uLnTx/>
              <a:uFillTx/>
              <a:latin typeface="+mn-lt"/>
              <a:ea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4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accent1"/>
                </a:solidFill>
                <a:latin typeface="Verdana"/>
                <a:cs typeface="Arial" pitchFamily="34" charset="0"/>
              </a:rPr>
              <a:t>Временный персонал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pSp>
        <p:nvGrpSpPr>
          <p:cNvPr id="4" name="Группа 25"/>
          <p:cNvGrpSpPr/>
          <p:nvPr/>
        </p:nvGrpSpPr>
        <p:grpSpPr>
          <a:xfrm>
            <a:off x="107504" y="627534"/>
            <a:ext cx="8784976" cy="3616375"/>
            <a:chOff x="104647" y="690828"/>
            <a:chExt cx="2607209" cy="416512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458141" y="1292762"/>
              <a:ext cx="1669989" cy="4253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04647" y="690828"/>
              <a:ext cx="2607209" cy="41651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  <a:tabLst>
                  <a:tab pos="4572000" algn="l"/>
                </a:tabLst>
                <a:defRPr/>
              </a:pPr>
              <a:endParaRPr lang="ru-RU" sz="1600" dirty="0" smtClean="0">
                <a:solidFill>
                  <a:srgbClr val="0070C0"/>
                </a:solidFill>
                <a:latin typeface="Verdana" pitchFamily="34" charset="0"/>
              </a:endParaRPr>
            </a:p>
            <a:p>
              <a:pPr>
                <a:spcAft>
                  <a:spcPts val="1200"/>
                </a:spcAft>
                <a:tabLst>
                  <a:tab pos="4572000" algn="l"/>
                </a:tabLst>
                <a:defRPr/>
              </a:pPr>
              <a:r>
                <a:rPr lang="ru-RU" sz="1600" dirty="0" smtClean="0">
                  <a:solidFill>
                    <a:srgbClr val="0070C0"/>
                  </a:solidFill>
                  <a:latin typeface="Verdana" pitchFamily="34" charset="0"/>
                </a:rPr>
                <a:t>Характеристики:</a:t>
              </a:r>
            </a:p>
            <a:p>
              <a:pPr marL="285750" indent="-285750">
                <a:spcAft>
                  <a:spcPts val="1200"/>
                </a:spcAft>
                <a:buFont typeface="Arial" pitchFamily="34" charset="0"/>
                <a:buChar char="•"/>
                <a:tabLst>
                  <a:tab pos="4572000" algn="l"/>
                </a:tabLst>
                <a:defRPr/>
              </a:pPr>
              <a:r>
                <a:rPr lang="ru-RU" sz="1400" b="1" dirty="0" smtClean="0">
                  <a:solidFill>
                    <a:srgbClr val="FF0000"/>
                  </a:solidFill>
                  <a:latin typeface="Verdana" pitchFamily="34" charset="0"/>
                </a:rPr>
                <a:t>Оплачиваемая (временная) работа</a:t>
              </a:r>
              <a:r>
                <a:rPr lang="ru-RU" sz="1400" dirty="0" smtClean="0">
                  <a:solidFill>
                    <a:srgbClr val="0070C0"/>
                  </a:solidFill>
                  <a:latin typeface="Verdana" pitchFamily="34" charset="0"/>
                </a:rPr>
                <a:t> - сотрудники, заключившие с Оргкомитетом договор ГПХ на периоды организации и (или) проведении Игр </a:t>
              </a:r>
              <a:r>
                <a:rPr lang="ru-RU" sz="1400" u="sng" dirty="0" smtClean="0">
                  <a:solidFill>
                    <a:srgbClr val="0070C0"/>
                  </a:solidFill>
                  <a:latin typeface="Verdana" pitchFamily="34" charset="0"/>
                </a:rPr>
                <a:t>с предоставлением им денежного возмещения за осуществляемую ими деятельность.</a:t>
              </a:r>
            </a:p>
            <a:p>
              <a:pPr marL="285750" indent="-285750">
                <a:spcAft>
                  <a:spcPts val="1200"/>
                </a:spcAft>
                <a:buFont typeface="Arial" pitchFamily="34" charset="0"/>
                <a:buChar char="•"/>
                <a:tabLst>
                  <a:tab pos="4572000" algn="l"/>
                </a:tabLst>
                <a:defRPr/>
              </a:pPr>
              <a:endParaRPr lang="ru-RU" sz="1400" u="sng" dirty="0" smtClean="0">
                <a:solidFill>
                  <a:srgbClr val="0070C0"/>
                </a:solidFill>
                <a:latin typeface="Verdana" pitchFamily="34" charset="0"/>
              </a:endParaRPr>
            </a:p>
            <a:p>
              <a:pPr marL="285750" indent="-285750">
                <a:spcAft>
                  <a:spcPts val="600"/>
                </a:spcAft>
                <a:buFont typeface="Arial" pitchFamily="34" charset="0"/>
                <a:buChar char="•"/>
                <a:tabLst>
                  <a:tab pos="4572000" algn="l"/>
                </a:tabLst>
                <a:defRPr/>
              </a:pPr>
              <a:r>
                <a:rPr lang="ru-RU" sz="1400" b="1" dirty="0" smtClean="0">
                  <a:solidFill>
                    <a:srgbClr val="FF0000"/>
                  </a:solidFill>
                  <a:latin typeface="Verdana" pitchFamily="34" charset="0"/>
                  <a:cs typeface="Arial" pitchFamily="34" charset="0"/>
                </a:rPr>
                <a:t>Периоды работы  (сентябрь 2013 – апрель 2014 </a:t>
              </a:r>
              <a:r>
                <a:rPr lang="ru-RU" sz="1400" b="1" dirty="0" err="1" smtClean="0">
                  <a:solidFill>
                    <a:srgbClr val="FF0000"/>
                  </a:solidFill>
                  <a:latin typeface="Verdana" pitchFamily="34" charset="0"/>
                  <a:cs typeface="Arial" pitchFamily="34" charset="0"/>
                </a:rPr>
                <a:t>гг</a:t>
              </a:r>
              <a:r>
                <a:rPr lang="ru-RU" sz="1400" b="1" dirty="0" smtClean="0">
                  <a:solidFill>
                    <a:srgbClr val="FF0000"/>
                  </a:solidFill>
                  <a:latin typeface="Verdana" pitchFamily="34" charset="0"/>
                  <a:cs typeface="Arial" pitchFamily="34" charset="0"/>
                </a:rPr>
                <a:t>) - </a:t>
              </a:r>
              <a:r>
                <a:rPr lang="ru-RU" sz="1400" dirty="0" smtClean="0">
                  <a:solidFill>
                    <a:srgbClr val="0070C0"/>
                  </a:solidFill>
                  <a:latin typeface="Verdana" pitchFamily="34" charset="0"/>
                  <a:cs typeface="Arial" pitchFamily="34" charset="0"/>
                </a:rPr>
                <a:t>временные проекты Оргкомитета, различной продолжительности (от 1 до 6 месяцев), в зависимости от выбранной должности.</a:t>
              </a:r>
            </a:p>
            <a:p>
              <a:pPr>
                <a:spcAft>
                  <a:spcPts val="600"/>
                </a:spcAft>
                <a:tabLst>
                  <a:tab pos="4572000" algn="l"/>
                </a:tabLst>
                <a:defRPr/>
              </a:pPr>
              <a:endParaRPr lang="ru-RU" sz="1400" b="1" dirty="0" smtClean="0">
                <a:solidFill>
                  <a:srgbClr val="0070C0"/>
                </a:solidFill>
                <a:latin typeface="Verdana" pitchFamily="34" charset="0"/>
                <a:cs typeface="Arial" pitchFamily="34" charset="0"/>
              </a:endParaRPr>
            </a:p>
            <a:p>
              <a:pPr>
                <a:spcAft>
                  <a:spcPts val="600"/>
                </a:spcAft>
                <a:tabLst>
                  <a:tab pos="4572000" algn="l"/>
                </a:tabLst>
                <a:defRPr/>
              </a:pPr>
              <a:endParaRPr lang="ru-RU" sz="1400" dirty="0" smtClean="0">
                <a:solidFill>
                  <a:srgbClr val="0070C0"/>
                </a:solidFill>
                <a:latin typeface="Verdana" pitchFamily="34" charset="0"/>
                <a:cs typeface="Arial" pitchFamily="34" charset="0"/>
              </a:endParaRPr>
            </a:p>
            <a:p>
              <a:pPr>
                <a:spcAft>
                  <a:spcPts val="1200"/>
                </a:spcAft>
                <a:tabLst>
                  <a:tab pos="4572000" algn="l"/>
                </a:tabLst>
                <a:defRPr/>
              </a:pPr>
              <a:endParaRPr lang="ru-RU" sz="1600" dirty="0" smtClean="0">
                <a:latin typeface="Verdana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03351" y="268312"/>
            <a:ext cx="6337301" cy="503238"/>
          </a:xfrm>
        </p:spPr>
        <p:txBody>
          <a:bodyPr/>
          <a:lstStyle/>
          <a:p>
            <a:r>
              <a:rPr lang="ru-RU" sz="2200" dirty="0" smtClean="0"/>
              <a:t>Возможности Оргкомитета</a:t>
            </a:r>
            <a:endParaRPr lang="ru-RU" sz="22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ru-RU" sz="1600" dirty="0" smtClean="0"/>
              <a:t>Оргкомитет сможет предоставить Персоналу следующие льготы и гарантии</a:t>
            </a:r>
          </a:p>
          <a:p>
            <a:pPr lvl="1"/>
            <a:r>
              <a:rPr lang="ru-RU" sz="1400" dirty="0" smtClean="0"/>
              <a:t>Страхование жизни</a:t>
            </a:r>
          </a:p>
          <a:p>
            <a:pPr lvl="1"/>
            <a:r>
              <a:rPr lang="ru-RU" sz="1400" dirty="0" smtClean="0"/>
              <a:t>Организация размещения</a:t>
            </a:r>
            <a:r>
              <a:rPr lang="en-US" sz="1400" dirty="0" smtClean="0"/>
              <a:t> </a:t>
            </a:r>
            <a:r>
              <a:rPr lang="ru-RU" sz="1400" dirty="0" smtClean="0"/>
              <a:t>в Сочи</a:t>
            </a:r>
          </a:p>
          <a:p>
            <a:pPr lvl="1"/>
            <a:r>
              <a:rPr lang="ru-RU" sz="1400" dirty="0" smtClean="0"/>
              <a:t>Питание (как для собственного персонала)</a:t>
            </a:r>
          </a:p>
          <a:p>
            <a:pPr lvl="1"/>
            <a:r>
              <a:rPr lang="ru-RU" sz="1400" dirty="0" smtClean="0"/>
              <a:t>Униформа, включая расходы по ее эксплуатации</a:t>
            </a:r>
          </a:p>
          <a:p>
            <a:pPr lvl="1"/>
            <a:r>
              <a:rPr lang="ru-RU" sz="1400" dirty="0" smtClean="0"/>
              <a:t>Транспортное обеспечение в г. Сочи</a:t>
            </a:r>
          </a:p>
          <a:p>
            <a:pPr lvl="1"/>
            <a:r>
              <a:rPr lang="ru-RU" sz="1400" dirty="0" smtClean="0"/>
              <a:t>Тренинги</a:t>
            </a:r>
          </a:p>
          <a:p>
            <a:pPr lvl="1"/>
            <a:r>
              <a:rPr lang="ru-RU" sz="1400" dirty="0" smtClean="0"/>
              <a:t>Инфраструктура: связь, расходные материалы, гигиена, охрана труда</a:t>
            </a:r>
          </a:p>
          <a:p>
            <a:pPr lvl="1"/>
            <a:r>
              <a:rPr lang="ru-RU" sz="1400" dirty="0" smtClean="0"/>
              <a:t>Сувениры, подарки, и мотивирующие предметы</a:t>
            </a:r>
            <a:endParaRPr lang="en-US" sz="1400" dirty="0" smtClean="0"/>
          </a:p>
          <a:p>
            <a:pPr lvl="1"/>
            <a:r>
              <a:rPr lang="ru-RU" sz="1400" dirty="0" smtClean="0"/>
              <a:t>Культурно-развлекательные мероприятия</a:t>
            </a:r>
          </a:p>
          <a:p>
            <a:pPr lvl="1"/>
            <a:r>
              <a:rPr lang="ru-RU" sz="1400" dirty="0" smtClean="0"/>
              <a:t>Аккредитация</a:t>
            </a:r>
          </a:p>
        </p:txBody>
      </p:sp>
    </p:spTree>
    <p:extLst>
      <p:ext uri="{BB962C8B-B14F-4D97-AF65-F5344CB8AC3E}">
        <p14:creationId xmlns:p14="http://schemas.microsoft.com/office/powerpoint/2010/main" val="115033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а 2 из 42479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70342"/>
            <a:ext cx="8640960" cy="444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23478"/>
            <a:ext cx="6337300" cy="5032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br>
              <a:rPr lang="ru-RU" dirty="0" smtClean="0"/>
            </a:br>
            <a:r>
              <a:rPr lang="ru-RU" sz="22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Формы привлечения временного персонала</a:t>
            </a:r>
            <a:br>
              <a:rPr lang="ru-RU" sz="22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ru-RU" sz="2200" b="1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4" name="Группа 31"/>
          <p:cNvGrpSpPr/>
          <p:nvPr/>
        </p:nvGrpSpPr>
        <p:grpSpPr>
          <a:xfrm>
            <a:off x="4464496" y="707453"/>
            <a:ext cx="4499992" cy="3924151"/>
            <a:chOff x="6155451" y="677075"/>
            <a:chExt cx="3410312" cy="278220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7481668" y="908720"/>
              <a:ext cx="139997" cy="2618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ru-RU" dirty="0">
                <a:solidFill>
                  <a:srgbClr val="00B050"/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6155451" y="677075"/>
              <a:ext cx="3410312" cy="2782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  <a:tabLst>
                  <a:tab pos="4572000" algn="l"/>
                </a:tabLst>
                <a:defRPr/>
              </a:pPr>
              <a:endParaRPr lang="ru-RU" sz="1600" u="sng" dirty="0" smtClean="0">
                <a:solidFill>
                  <a:srgbClr val="0070C0"/>
                </a:solidFill>
                <a:latin typeface="Verdana" pitchFamily="34" charset="0"/>
                <a:cs typeface="Arial" pitchFamily="34" charset="0"/>
              </a:endParaRPr>
            </a:p>
            <a:p>
              <a:pPr>
                <a:spcAft>
                  <a:spcPts val="600"/>
                </a:spcAft>
                <a:tabLst>
                  <a:tab pos="4572000" algn="l"/>
                </a:tabLst>
                <a:defRPr/>
              </a:pPr>
              <a:r>
                <a:rPr lang="ru-RU" sz="1400" b="1" u="sng" dirty="0" smtClean="0">
                  <a:solidFill>
                    <a:srgbClr val="0070C0"/>
                  </a:solidFill>
                  <a:latin typeface="Verdana" pitchFamily="34" charset="0"/>
                  <a:cs typeface="Arial" pitchFamily="34" charset="0"/>
                </a:rPr>
                <a:t>Работа на Играх в качестве временного сотрудника может осуществляться:</a:t>
              </a:r>
              <a:endParaRPr lang="ru-RU" sz="1400" u="sng" dirty="0" smtClean="0">
                <a:solidFill>
                  <a:srgbClr val="0070C0"/>
                </a:solidFill>
                <a:latin typeface="Verdana" pitchFamily="34" charset="0"/>
                <a:cs typeface="Arial" pitchFamily="34" charset="0"/>
              </a:endParaRPr>
            </a:p>
            <a:p>
              <a:pPr marL="285750" indent="-285750" algn="just">
                <a:spcAft>
                  <a:spcPts val="600"/>
                </a:spcAft>
                <a:buFont typeface="Arial" pitchFamily="34" charset="0"/>
                <a:buChar char="•"/>
                <a:tabLst>
                  <a:tab pos="4572000" algn="l"/>
                </a:tabLst>
                <a:defRPr/>
              </a:pPr>
              <a:r>
                <a:rPr lang="ru-RU" sz="1400" dirty="0" smtClean="0">
                  <a:solidFill>
                    <a:srgbClr val="0070C0"/>
                  </a:solidFill>
                  <a:latin typeface="Verdana" pitchFamily="34" charset="0"/>
                  <a:cs typeface="Arial" pitchFamily="34" charset="0"/>
                </a:rPr>
                <a:t>в период очередного отпуска по основному месту работы</a:t>
              </a:r>
            </a:p>
            <a:p>
              <a:pPr marL="285750" indent="-285750" algn="just">
                <a:spcAft>
                  <a:spcPts val="600"/>
                </a:spcAft>
                <a:buFont typeface="Arial" pitchFamily="34" charset="0"/>
                <a:buChar char="•"/>
                <a:tabLst>
                  <a:tab pos="4572000" algn="l"/>
                </a:tabLst>
                <a:defRPr/>
              </a:pPr>
              <a:r>
                <a:rPr lang="ru-RU" sz="1400" dirty="0" smtClean="0">
                  <a:solidFill>
                    <a:srgbClr val="0070C0"/>
                  </a:solidFill>
                  <a:latin typeface="Verdana" pitchFamily="34" charset="0"/>
                  <a:cs typeface="Arial" pitchFamily="34" charset="0"/>
                </a:rPr>
                <a:t>в период отпуска без сохранения содержания по основному месту работы</a:t>
              </a:r>
            </a:p>
            <a:p>
              <a:pPr algn="just">
                <a:spcAft>
                  <a:spcPts val="600"/>
                </a:spcAft>
                <a:tabLst>
                  <a:tab pos="4572000" algn="l"/>
                </a:tabLst>
                <a:defRPr/>
              </a:pPr>
              <a:endParaRPr lang="ru-RU" sz="1400" dirty="0">
                <a:solidFill>
                  <a:srgbClr val="0070C0"/>
                </a:solidFill>
                <a:latin typeface="Verdana" pitchFamily="34" charset="0"/>
                <a:cs typeface="Arial" pitchFamily="34" charset="0"/>
              </a:endParaRPr>
            </a:p>
            <a:p>
              <a:pPr algn="just">
                <a:spcAft>
                  <a:spcPts val="600"/>
                </a:spcAft>
                <a:tabLst>
                  <a:tab pos="4572000" algn="l"/>
                </a:tabLst>
                <a:defRPr/>
              </a:pPr>
              <a:r>
                <a:rPr lang="ru-RU" sz="1400" b="1" u="sng" dirty="0" smtClean="0">
                  <a:solidFill>
                    <a:srgbClr val="0070C0"/>
                  </a:solidFill>
                  <a:latin typeface="Verdana" pitchFamily="34" charset="0"/>
                  <a:cs typeface="Arial" pitchFamily="34" charset="0"/>
                </a:rPr>
                <a:t>Форма привлечения</a:t>
              </a:r>
              <a:r>
                <a:rPr lang="ru-RU" sz="1400" b="1" dirty="0" smtClean="0">
                  <a:solidFill>
                    <a:srgbClr val="0070C0"/>
                  </a:solidFill>
                  <a:latin typeface="Verdana" pitchFamily="34" charset="0"/>
                  <a:cs typeface="Arial" pitchFamily="34" charset="0"/>
                </a:rPr>
                <a:t>:</a:t>
              </a:r>
            </a:p>
            <a:p>
              <a:pPr algn="just">
                <a:spcAft>
                  <a:spcPts val="600"/>
                </a:spcAft>
                <a:tabLst>
                  <a:tab pos="4572000" algn="l"/>
                </a:tabLst>
                <a:defRPr/>
              </a:pPr>
              <a:r>
                <a:rPr lang="ru-RU" sz="1400" dirty="0" smtClean="0">
                  <a:solidFill>
                    <a:srgbClr val="0070C0"/>
                  </a:solidFill>
                  <a:latin typeface="Verdana" pitchFamily="34" charset="0"/>
                  <a:cs typeface="Arial" pitchFamily="34" charset="0"/>
                </a:rPr>
                <a:t>Договоры гражданско-правового характера (ГПХ)</a:t>
              </a:r>
            </a:p>
            <a:p>
              <a:pPr algn="just">
                <a:spcAft>
                  <a:spcPts val="600"/>
                </a:spcAft>
                <a:tabLst>
                  <a:tab pos="4572000" algn="l"/>
                </a:tabLst>
                <a:defRPr/>
              </a:pPr>
              <a:endParaRPr lang="ru-RU" sz="1600" dirty="0" smtClean="0">
                <a:solidFill>
                  <a:srgbClr val="0070C0"/>
                </a:solidFill>
                <a:latin typeface="Verdana" pitchFamily="34" charset="0"/>
                <a:cs typeface="Arial" pitchFamily="34" charset="0"/>
              </a:endParaRPr>
            </a:p>
            <a:p>
              <a:pPr>
                <a:spcAft>
                  <a:spcPts val="600"/>
                </a:spcAft>
                <a:tabLst>
                  <a:tab pos="4572000" algn="l"/>
                </a:tabLst>
                <a:defRPr/>
              </a:pPr>
              <a:endParaRPr lang="ru-RU" sz="1600" u="sng" dirty="0" smtClean="0">
                <a:solidFill>
                  <a:srgbClr val="0070C0"/>
                </a:solidFill>
                <a:latin typeface="Verdana" pitchFamily="34" charset="0"/>
                <a:cs typeface="Arial" pitchFamily="34" charset="0"/>
              </a:endParaRPr>
            </a:p>
            <a:p>
              <a:pPr>
                <a:spcAft>
                  <a:spcPts val="1200"/>
                </a:spcAft>
                <a:tabLst>
                  <a:tab pos="4572000" algn="l"/>
                </a:tabLst>
                <a:defRPr/>
              </a:pPr>
              <a:endParaRPr lang="ru-RU" sz="1600" dirty="0" smtClean="0">
                <a:solidFill>
                  <a:srgbClr val="0070C0"/>
                </a:solidFill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118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276" y="-159550"/>
            <a:ext cx="8229600" cy="857250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2200" b="1" dirty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Программа</a:t>
            </a:r>
            <a:r>
              <a:rPr lang="ru-RU" sz="2200" b="1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Временные сотрудники</a:t>
            </a:r>
            <a:endParaRPr lang="ru-RU" sz="2200" b="1" dirty="0">
              <a:solidFill>
                <a:schemeClr val="accent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4" name="Группа 31"/>
          <p:cNvGrpSpPr/>
          <p:nvPr/>
        </p:nvGrpSpPr>
        <p:grpSpPr>
          <a:xfrm>
            <a:off x="0" y="697700"/>
            <a:ext cx="5040560" cy="4185760"/>
            <a:chOff x="6155451" y="677075"/>
            <a:chExt cx="3410312" cy="256734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7489175" y="908720"/>
              <a:ext cx="124984" cy="226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ru-RU" dirty="0">
                <a:solidFill>
                  <a:srgbClr val="00B050"/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6155451" y="677075"/>
              <a:ext cx="3410312" cy="25673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  <a:tabLst>
                  <a:tab pos="4572000" algn="l"/>
                </a:tabLst>
                <a:defRPr/>
              </a:pPr>
              <a:endParaRPr lang="ru-RU" sz="1600" u="sng" dirty="0" smtClean="0">
                <a:solidFill>
                  <a:srgbClr val="0070C0"/>
                </a:solidFill>
                <a:latin typeface="Verdana" pitchFamily="34" charset="0"/>
                <a:cs typeface="Arial" pitchFamily="34" charset="0"/>
              </a:endParaRPr>
            </a:p>
            <a:p>
              <a:pPr>
                <a:spcAft>
                  <a:spcPts val="600"/>
                </a:spcAft>
                <a:tabLst>
                  <a:tab pos="4572000" algn="l"/>
                </a:tabLst>
                <a:defRPr/>
              </a:pPr>
              <a:r>
                <a:rPr lang="ru-RU" sz="1400" b="1" u="sng" dirty="0" smtClean="0">
                  <a:solidFill>
                    <a:srgbClr val="0070C0"/>
                  </a:solidFill>
                  <a:latin typeface="Verdana" pitchFamily="34" charset="0"/>
                  <a:cs typeface="Arial" pitchFamily="34" charset="0"/>
                </a:rPr>
                <a:t>Участники</a:t>
              </a:r>
            </a:p>
            <a:p>
              <a:pPr algn="just">
                <a:spcAft>
                  <a:spcPts val="600"/>
                </a:spcAft>
                <a:tabLst>
                  <a:tab pos="4572000" algn="l"/>
                </a:tabLst>
                <a:defRPr/>
              </a:pPr>
              <a:r>
                <a:rPr lang="ru-RU" sz="1400" dirty="0" smtClean="0">
                  <a:solidFill>
                    <a:srgbClr val="0070C0"/>
                  </a:solidFill>
                  <a:latin typeface="Verdana" pitchFamily="34" charset="0"/>
                  <a:cs typeface="Arial" pitchFamily="34" charset="0"/>
                </a:rPr>
                <a:t>Любые граждане РФ, чей опыт удовлетворяет  квалификационным требованиям к открытым временным вакансиям.</a:t>
              </a:r>
              <a:endParaRPr lang="ru-RU" sz="1400" dirty="0">
                <a:solidFill>
                  <a:srgbClr val="0070C0"/>
                </a:solidFill>
                <a:latin typeface="Verdana" pitchFamily="34" charset="0"/>
                <a:cs typeface="Arial" pitchFamily="34" charset="0"/>
              </a:endParaRPr>
            </a:p>
            <a:p>
              <a:pPr algn="just">
                <a:spcAft>
                  <a:spcPts val="600"/>
                </a:spcAft>
                <a:tabLst>
                  <a:tab pos="4572000" algn="l"/>
                </a:tabLst>
                <a:defRPr/>
              </a:pPr>
              <a:r>
                <a:rPr lang="ru-RU" sz="1400" b="1" dirty="0" smtClean="0">
                  <a:solidFill>
                    <a:srgbClr val="FF0000"/>
                  </a:solidFill>
                  <a:latin typeface="Verdana" pitchFamily="34" charset="0"/>
                  <a:cs typeface="Arial" pitchFamily="34" charset="0"/>
                </a:rPr>
                <a:t>Более 200 видов вакансий</a:t>
              </a:r>
              <a:endParaRPr lang="ru-RU" sz="1400" dirty="0" smtClean="0">
                <a:solidFill>
                  <a:srgbClr val="0070C0"/>
                </a:solidFill>
                <a:latin typeface="Verdana" pitchFamily="34" charset="0"/>
                <a:cs typeface="Arial" pitchFamily="34" charset="0"/>
              </a:endParaRPr>
            </a:p>
            <a:p>
              <a:pPr>
                <a:spcAft>
                  <a:spcPts val="600"/>
                </a:spcAft>
                <a:tabLst>
                  <a:tab pos="4572000" algn="l"/>
                </a:tabLst>
                <a:defRPr/>
              </a:pPr>
              <a:r>
                <a:rPr lang="ru-RU" sz="1400" u="sng" dirty="0" smtClean="0">
                  <a:solidFill>
                    <a:srgbClr val="0070C0"/>
                  </a:solidFill>
                  <a:latin typeface="Verdana" pitchFamily="34" charset="0"/>
                  <a:cs typeface="Arial" pitchFamily="34" charset="0"/>
                </a:rPr>
                <a:t>Основные направления для привлечения временного персонала:</a:t>
              </a:r>
            </a:p>
            <a:p>
              <a:pPr>
                <a:spcAft>
                  <a:spcPts val="600"/>
                </a:spcAft>
                <a:tabLst>
                  <a:tab pos="4572000" algn="l"/>
                </a:tabLst>
                <a:defRPr/>
              </a:pPr>
              <a:endParaRPr lang="ru-RU" sz="1400" u="sng" dirty="0" smtClean="0">
                <a:solidFill>
                  <a:srgbClr val="0070C0"/>
                </a:solidFill>
                <a:latin typeface="Verdana" pitchFamily="34" charset="0"/>
                <a:cs typeface="Arial" pitchFamily="34" charset="0"/>
              </a:endParaRPr>
            </a:p>
            <a:p>
              <a:pPr marL="285750" indent="-285750">
                <a:spcAft>
                  <a:spcPts val="600"/>
                </a:spcAft>
                <a:buFont typeface="Arial" pitchFamily="34" charset="0"/>
                <a:buChar char="•"/>
                <a:tabLst>
                  <a:tab pos="4572000" algn="l"/>
                </a:tabLst>
                <a:defRPr/>
              </a:pPr>
              <a:r>
                <a:rPr lang="ru-RU" sz="1400" b="1" u="sng" dirty="0" smtClean="0">
                  <a:solidFill>
                    <a:srgbClr val="0070C0"/>
                  </a:solidFill>
                  <a:latin typeface="Verdana" pitchFamily="34" charset="0"/>
                  <a:cs typeface="Arial" pitchFamily="34" charset="0"/>
                </a:rPr>
                <a:t>Транспорт (водители и </a:t>
              </a:r>
              <a:r>
                <a:rPr lang="ru-RU" sz="1400" b="1" u="sng" dirty="0" err="1" smtClean="0">
                  <a:solidFill>
                    <a:srgbClr val="0070C0"/>
                  </a:solidFill>
                  <a:latin typeface="Verdana" pitchFamily="34" charset="0"/>
                  <a:cs typeface="Arial" pitchFamily="34" charset="0"/>
                </a:rPr>
                <a:t>парковщики</a:t>
              </a:r>
              <a:r>
                <a:rPr lang="ru-RU" sz="1400" b="1" u="sng" dirty="0" smtClean="0">
                  <a:solidFill>
                    <a:srgbClr val="0070C0"/>
                  </a:solidFill>
                  <a:latin typeface="Verdana" pitchFamily="34" charset="0"/>
                  <a:cs typeface="Arial" pitchFamily="34" charset="0"/>
                </a:rPr>
                <a:t>)</a:t>
              </a:r>
            </a:p>
            <a:p>
              <a:pPr marL="285750" indent="-285750">
                <a:spcAft>
                  <a:spcPts val="600"/>
                </a:spcAft>
                <a:buFont typeface="Arial" pitchFamily="34" charset="0"/>
                <a:buChar char="•"/>
                <a:tabLst>
                  <a:tab pos="4572000" algn="l"/>
                </a:tabLst>
                <a:defRPr/>
              </a:pPr>
              <a:r>
                <a:rPr lang="ru-RU" sz="1400" b="1" u="sng" dirty="0" smtClean="0">
                  <a:solidFill>
                    <a:srgbClr val="0070C0"/>
                  </a:solidFill>
                  <a:latin typeface="Verdana" pitchFamily="34" charset="0"/>
                  <a:cs typeface="Arial" pitchFamily="34" charset="0"/>
                </a:rPr>
                <a:t>Логистика (работники слада)</a:t>
              </a:r>
            </a:p>
            <a:p>
              <a:pPr marL="285750" indent="-285750">
                <a:spcAft>
                  <a:spcPts val="600"/>
                </a:spcAft>
                <a:buFont typeface="Arial" pitchFamily="34" charset="0"/>
                <a:buChar char="•"/>
                <a:tabLst>
                  <a:tab pos="4572000" algn="l"/>
                </a:tabLst>
                <a:defRPr/>
              </a:pPr>
              <a:r>
                <a:rPr lang="ru-RU" sz="1400" b="1" u="sng" dirty="0" smtClean="0">
                  <a:solidFill>
                    <a:srgbClr val="0070C0"/>
                  </a:solidFill>
                  <a:latin typeface="Verdana" pitchFamily="34" charset="0"/>
                  <a:cs typeface="Arial" pitchFamily="34" charset="0"/>
                </a:rPr>
                <a:t>Информационные технологии (</a:t>
              </a:r>
              <a:r>
                <a:rPr lang="en-US" sz="1400" b="1" u="sng" dirty="0" smtClean="0">
                  <a:solidFill>
                    <a:srgbClr val="0070C0"/>
                  </a:solidFill>
                  <a:latin typeface="Verdana" pitchFamily="34" charset="0"/>
                  <a:cs typeface="Arial" pitchFamily="34" charset="0"/>
                </a:rPr>
                <a:t>IT </a:t>
              </a:r>
              <a:r>
                <a:rPr lang="ru-RU" sz="1400" b="1" u="sng" dirty="0" smtClean="0">
                  <a:solidFill>
                    <a:srgbClr val="0070C0"/>
                  </a:solidFill>
                  <a:latin typeface="Verdana" pitchFamily="34" charset="0"/>
                  <a:cs typeface="Arial" pitchFamily="34" charset="0"/>
                </a:rPr>
                <a:t>специалисты)</a:t>
              </a:r>
            </a:p>
            <a:p>
              <a:pPr>
                <a:spcAft>
                  <a:spcPts val="600"/>
                </a:spcAft>
                <a:tabLst>
                  <a:tab pos="4572000" algn="l"/>
                </a:tabLst>
                <a:defRPr/>
              </a:pPr>
              <a:endParaRPr lang="ru-RU" sz="1600" u="sng" dirty="0" smtClean="0">
                <a:solidFill>
                  <a:srgbClr val="0070C0"/>
                </a:solidFill>
                <a:latin typeface="Verdana" pitchFamily="34" charset="0"/>
                <a:cs typeface="Arial" pitchFamily="34" charset="0"/>
              </a:endParaRPr>
            </a:p>
            <a:p>
              <a:pPr>
                <a:spcAft>
                  <a:spcPts val="1200"/>
                </a:spcAft>
                <a:tabLst>
                  <a:tab pos="4572000" algn="l"/>
                </a:tabLst>
                <a:defRPr/>
              </a:pPr>
              <a:endParaRPr lang="ru-RU" sz="1600" dirty="0" smtClean="0">
                <a:solidFill>
                  <a:srgbClr val="0070C0"/>
                </a:solidFill>
                <a:latin typeface="Verdana" pitchFamily="34" charset="0"/>
              </a:endParaRPr>
            </a:p>
          </p:txBody>
        </p:sp>
      </p:grpSp>
      <p:pic>
        <p:nvPicPr>
          <p:cNvPr id="12" name="Picture 2" descr="Картинка 15 из 583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18523" y="697700"/>
            <a:ext cx="2225047" cy="274697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3" name="Picture 6" descr="Картинка 53 из 78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360810" y="3444672"/>
            <a:ext cx="2549335" cy="1512168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86712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13" y="217885"/>
            <a:ext cx="8334375" cy="342900"/>
          </a:xfrm>
        </p:spPr>
        <p:txBody>
          <a:bodyPr>
            <a:normAutofit fontScale="90000"/>
          </a:bodyPr>
          <a:lstStyle/>
          <a:p>
            <a:r>
              <a:rPr lang="ru-RU" sz="2000" smtClean="0">
                <a:solidFill>
                  <a:schemeClr val="bg1"/>
                </a:solidFill>
              </a:rPr>
              <a:t>Рекрутмент план</a:t>
            </a:r>
            <a:endParaRPr lang="en-US" sz="2000" smtClean="0">
              <a:solidFill>
                <a:schemeClr val="bg1"/>
              </a:solidFill>
            </a:endParaRPr>
          </a:p>
        </p:txBody>
      </p:sp>
      <p:sp>
        <p:nvSpPr>
          <p:cNvPr id="24579" name="Text Box 34"/>
          <p:cNvSpPr txBox="1">
            <a:spLocks noChangeArrowheads="1"/>
          </p:cNvSpPr>
          <p:nvPr/>
        </p:nvSpPr>
        <p:spPr bwMode="auto">
          <a:xfrm>
            <a:off x="784225" y="1098948"/>
            <a:ext cx="11477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9" name="Rectangle 35"/>
          <p:cNvSpPr>
            <a:spLocks noChangeArrowheads="1"/>
          </p:cNvSpPr>
          <p:nvPr/>
        </p:nvSpPr>
        <p:spPr bwMode="auto">
          <a:xfrm>
            <a:off x="77788" y="675085"/>
            <a:ext cx="8913812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endParaRPr lang="ru-RU" sz="1200" b="1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0" hangingPunct="0">
              <a:defRPr/>
            </a:pPr>
            <a:endParaRPr lang="ru-RU" sz="1200" b="1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0" hangingPunct="0">
              <a:defRPr/>
            </a:pPr>
            <a:endParaRPr lang="ru-RU" sz="1200" b="1" i="1" dirty="0">
              <a:solidFill>
                <a:schemeClr val="hlin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0" hangingPunct="0">
              <a:defRPr/>
            </a:pPr>
            <a:endParaRPr lang="ru-RU" sz="1200" b="1" i="1" dirty="0">
              <a:solidFill>
                <a:schemeClr val="hlin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0" hangingPunct="0">
              <a:defRPr/>
            </a:pPr>
            <a:endParaRPr lang="ru-RU" sz="1200" b="1" i="1" dirty="0">
              <a:solidFill>
                <a:schemeClr val="hlin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0" hangingPunct="0">
              <a:defRPr/>
            </a:pPr>
            <a:endParaRPr lang="ru-RU" sz="1200" b="1" i="1" dirty="0">
              <a:solidFill>
                <a:schemeClr val="hlin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0" hangingPunct="0">
              <a:defRPr/>
            </a:pPr>
            <a:endParaRPr lang="ru-RU" sz="1200" b="1" i="1" dirty="0">
              <a:solidFill>
                <a:schemeClr val="hlin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0" hangingPunct="0">
              <a:defRPr/>
            </a:pPr>
            <a:r>
              <a:rPr lang="ru-RU" sz="1200" b="1" i="1" dirty="0">
                <a:solidFill>
                  <a:schemeClr val="hlin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eaLnBrk="0" hangingPunct="0">
              <a:defRPr/>
            </a:pPr>
            <a:endParaRPr lang="ru-RU" sz="1200" b="1" i="1" dirty="0">
              <a:solidFill>
                <a:schemeClr val="hlin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0" hangingPunct="0">
              <a:defRPr/>
            </a:pPr>
            <a:endParaRPr lang="ru-RU" sz="1200" b="1" i="1" dirty="0">
              <a:solidFill>
                <a:schemeClr val="hlin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0" hangingPunct="0">
              <a:defRPr/>
            </a:pPr>
            <a:r>
              <a:rPr lang="ru-RU" sz="1200" b="1" i="1" dirty="0">
                <a:solidFill>
                  <a:schemeClr val="hlin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</a:p>
          <a:p>
            <a:pPr eaLnBrk="0" hangingPunct="0">
              <a:defRPr/>
            </a:pPr>
            <a:endParaRPr lang="ru-RU" sz="1200" b="1" i="1" dirty="0">
              <a:solidFill>
                <a:schemeClr val="hlin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0" hangingPunct="0">
              <a:defRPr/>
            </a:pPr>
            <a:endParaRPr lang="ru-RU" sz="1200" b="1" i="1" dirty="0">
              <a:solidFill>
                <a:schemeClr val="hlin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0" hangingPunct="0">
              <a:defRPr/>
            </a:pPr>
            <a:endParaRPr lang="ru-RU" sz="1200" b="1" i="1" dirty="0">
              <a:solidFill>
                <a:schemeClr val="hlin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28600" indent="-228600" eaLnBrk="0" hangingPunct="0">
              <a:buFontTx/>
              <a:buAutoNum type="arabicPeriod"/>
              <a:defRPr/>
            </a:pPr>
            <a:endParaRPr lang="ru-RU" sz="1200" b="1" i="1" dirty="0">
              <a:solidFill>
                <a:schemeClr val="hlin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28600" indent="-228600" eaLnBrk="0" hangingPunct="0">
              <a:buFontTx/>
              <a:buAutoNum type="arabicPeriod"/>
              <a:defRPr/>
            </a:pPr>
            <a:endParaRPr lang="ru-RU" sz="1200" b="1" i="1" dirty="0">
              <a:solidFill>
                <a:schemeClr val="hlin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4581" name="Заголовок 2"/>
          <p:cNvSpPr txBox="1">
            <a:spLocks/>
          </p:cNvSpPr>
          <p:nvPr/>
        </p:nvSpPr>
        <p:spPr bwMode="auto">
          <a:xfrm>
            <a:off x="277813" y="217885"/>
            <a:ext cx="6985000" cy="503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2200" b="1" dirty="0" smtClean="0">
                <a:solidFill>
                  <a:schemeClr val="accent2"/>
                </a:solidFill>
                <a:sym typeface="0"/>
              </a:rPr>
              <a:t>	</a:t>
            </a:r>
            <a:r>
              <a:rPr lang="ru-RU" sz="2200" b="1" dirty="0">
                <a:solidFill>
                  <a:schemeClr val="accent2"/>
                </a:solidFill>
                <a:sym typeface="0"/>
              </a:rPr>
              <a:t> </a:t>
            </a:r>
            <a:r>
              <a:rPr lang="ru-RU" sz="2200" b="1" dirty="0" smtClean="0">
                <a:solidFill>
                  <a:schemeClr val="accent2"/>
                </a:solidFill>
                <a:sym typeface="0"/>
              </a:rPr>
              <a:t> </a:t>
            </a:r>
            <a:r>
              <a:rPr lang="ru-RU" sz="2200" b="1" dirty="0" smtClean="0">
                <a:solidFill>
                  <a:schemeClr val="accent1"/>
                </a:solidFill>
                <a:sym typeface="0"/>
              </a:rPr>
              <a:t>Уровни временных позиций</a:t>
            </a:r>
            <a:endParaRPr lang="ru-RU" sz="2200" b="1" dirty="0">
              <a:solidFill>
                <a:schemeClr val="accent1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366058"/>
              </p:ext>
            </p:extLst>
          </p:nvPr>
        </p:nvGraphicFramePr>
        <p:xfrm>
          <a:off x="171450" y="923357"/>
          <a:ext cx="8505006" cy="17924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28239"/>
                <a:gridCol w="1476767"/>
              </a:tblGrid>
              <a:tr h="5213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Уровень позиций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481" marR="9481" marT="9481" marB="0"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481" marR="9481" marT="9481" marB="0"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54611">
                <a:tc>
                  <a:txBody>
                    <a:bodyPr/>
                    <a:lstStyle/>
                    <a:p>
                      <a:pPr marL="108000" algn="l" fontAlgn="b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Уникальные позиции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481" marR="9481" marT="9481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smtClean="0">
                          <a:solidFill>
                            <a:schemeClr val="accent2"/>
                          </a:solidFill>
                          <a:effectLst/>
                        </a:rPr>
                        <a:t>4</a:t>
                      </a:r>
                      <a:r>
                        <a:rPr lang="ru-RU" sz="1200" b="1" u="none" strike="noStrike" dirty="0" smtClean="0">
                          <a:solidFill>
                            <a:schemeClr val="accent2"/>
                          </a:solidFill>
                          <a:effectLst/>
                        </a:rPr>
                        <a:t>,3</a:t>
                      </a:r>
                      <a:r>
                        <a:rPr lang="ru-RU" sz="12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%</a:t>
                      </a:r>
                      <a:endParaRPr lang="ru-RU" sz="1200" b="1" i="0" u="none" strike="noStrike" dirty="0">
                        <a:solidFill>
                          <a:schemeClr val="accent2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481" marR="9481" marT="9481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  <a:tr h="421985">
                <a:tc>
                  <a:txBody>
                    <a:bodyPr/>
                    <a:lstStyle/>
                    <a:p>
                      <a:pPr marL="108000" algn="l" fontAlgn="b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Профессиональные массовые позиции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481" marR="9481" marT="9481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accent2"/>
                          </a:solidFill>
                          <a:effectLst/>
                        </a:rPr>
                        <a:t>1</a:t>
                      </a:r>
                      <a:r>
                        <a:rPr lang="en-US" sz="1200" b="1" u="none" strike="noStrike" dirty="0" smtClean="0">
                          <a:solidFill>
                            <a:schemeClr val="accent2"/>
                          </a:solidFill>
                          <a:effectLst/>
                        </a:rPr>
                        <a:t>5</a:t>
                      </a:r>
                      <a:r>
                        <a:rPr lang="ru-RU" sz="1200" b="1" u="none" strike="noStrike" dirty="0" smtClean="0">
                          <a:solidFill>
                            <a:schemeClr val="accent2"/>
                          </a:solidFill>
                          <a:effectLst/>
                        </a:rPr>
                        <a:t>,7</a:t>
                      </a:r>
                      <a:r>
                        <a:rPr lang="ru-RU" sz="12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%</a:t>
                      </a:r>
                      <a:endParaRPr lang="ru-RU" sz="1200" b="1" i="0" u="none" strike="noStrike" dirty="0">
                        <a:solidFill>
                          <a:schemeClr val="accent2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481" marR="9481" marT="9481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  <a:tr h="39449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Массовые</a:t>
                      </a:r>
                      <a:r>
                        <a:rPr lang="ru-RU" sz="1200" b="1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позиции </a:t>
                      </a:r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ru-RU" sz="1200" b="1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минимальные требования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481" marR="9481" marT="9481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smtClean="0">
                          <a:solidFill>
                            <a:schemeClr val="accent2"/>
                          </a:solidFill>
                          <a:effectLst/>
                        </a:rPr>
                        <a:t>80 </a:t>
                      </a:r>
                      <a:r>
                        <a:rPr lang="ru-RU" sz="1200" b="1" u="none" strike="noStrike" dirty="0" smtClean="0">
                          <a:solidFill>
                            <a:schemeClr val="accent2"/>
                          </a:solidFill>
                          <a:effectLst/>
                        </a:rPr>
                        <a:t>%</a:t>
                      </a:r>
                      <a:endParaRPr lang="ru-RU" sz="1200" b="1" i="0" u="none" strike="noStrike" dirty="0">
                        <a:solidFill>
                          <a:schemeClr val="accent2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481" marR="9481" marT="9481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011865"/>
              </p:ext>
            </p:extLst>
          </p:nvPr>
        </p:nvGraphicFramePr>
        <p:xfrm>
          <a:off x="617153" y="2643759"/>
          <a:ext cx="6331111" cy="2189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7113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ятиугольник 7"/>
          <p:cNvSpPr/>
          <p:nvPr/>
        </p:nvSpPr>
        <p:spPr bwMode="auto">
          <a:xfrm>
            <a:off x="5148064" y="1635646"/>
            <a:ext cx="2520280" cy="1245636"/>
          </a:xfrm>
          <a:prstGeom prst="homePlate">
            <a:avLst>
              <a:gd name="adj" fmla="val 33737"/>
            </a:avLst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90000" anchor="ctr"/>
          <a:lstStyle/>
          <a:p>
            <a:pPr marL="180975" algn="ctr">
              <a:defRPr/>
            </a:pPr>
            <a:r>
              <a:rPr lang="ru-RU" sz="1200" b="1" spc="20" dirty="0" smtClean="0">
                <a:solidFill>
                  <a:prstClr val="white"/>
                </a:solidFill>
              </a:rPr>
              <a:t>Оформление на работу </a:t>
            </a:r>
          </a:p>
          <a:p>
            <a:pPr marL="180975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spc="2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7740369" y="1700335"/>
            <a:ext cx="1224137" cy="1042634"/>
          </a:xfrm>
          <a:prstGeom prst="ellipse">
            <a:avLst/>
          </a:prstGeom>
          <a:solidFill>
            <a:srgbClr val="00B0F0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ИГРЫ</a:t>
            </a:r>
            <a:endParaRPr lang="ru-RU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3147823"/>
            <a:ext cx="1067020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2013</a:t>
            </a:r>
            <a:r>
              <a:rPr lang="en-US" sz="1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sz="1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55776" y="3147823"/>
            <a:ext cx="1224136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03/201</a:t>
            </a:r>
            <a:r>
              <a:rPr lang="en-US" sz="1400" b="1" dirty="0" smtClean="0">
                <a:solidFill>
                  <a:schemeClr val="accent6">
                    <a:lumMod val="50000"/>
                  </a:schemeClr>
                </a:solidFill>
              </a:rPr>
              <a:t>3</a:t>
            </a:r>
            <a:endParaRPr lang="ru-RU" sz="1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4048" y="3147823"/>
            <a:ext cx="1148464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6">
                    <a:lumMod val="50000"/>
                  </a:schemeClr>
                </a:solidFill>
              </a:rPr>
              <a:t>09/2013</a:t>
            </a:r>
            <a:endParaRPr lang="ru-RU" sz="1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93186" y="3145534"/>
            <a:ext cx="791312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6">
                    <a:lumMod val="50000"/>
                  </a:schemeClr>
                </a:solidFill>
              </a:rPr>
              <a:t>2014</a:t>
            </a:r>
            <a:endParaRPr lang="ru-RU" sz="1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 flipV="1">
            <a:off x="323528" y="3075807"/>
            <a:ext cx="8522738" cy="14626"/>
          </a:xfrm>
          <a:prstGeom prst="line">
            <a:avLst/>
          </a:prstGeom>
          <a:ln w="57150">
            <a:solidFill>
              <a:srgbClr val="B31E8D"/>
            </a:solidFill>
            <a:head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 flipH="1" flipV="1">
            <a:off x="216375" y="3110954"/>
            <a:ext cx="214313" cy="0"/>
          </a:xfrm>
          <a:prstGeom prst="line">
            <a:avLst/>
          </a:prstGeom>
          <a:ln w="57150">
            <a:solidFill>
              <a:srgbClr val="FF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 flipH="1" flipV="1">
            <a:off x="7561206" y="3110954"/>
            <a:ext cx="214313" cy="0"/>
          </a:xfrm>
          <a:prstGeom prst="line">
            <a:avLst/>
          </a:prstGeom>
          <a:ln w="57150">
            <a:solidFill>
              <a:srgbClr val="FF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 flipH="1" flipV="1">
            <a:off x="4837980" y="3089576"/>
            <a:ext cx="214313" cy="0"/>
          </a:xfrm>
          <a:prstGeom prst="line">
            <a:avLst/>
          </a:prstGeom>
          <a:ln w="57150">
            <a:solidFill>
              <a:srgbClr val="FF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 flipH="1" flipV="1">
            <a:off x="2138978" y="3182963"/>
            <a:ext cx="214313" cy="0"/>
          </a:xfrm>
          <a:prstGeom prst="line">
            <a:avLst/>
          </a:prstGeom>
          <a:ln w="57150">
            <a:solidFill>
              <a:srgbClr val="FF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856319" y="4925376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chemeClr val="accent1"/>
                </a:solidFill>
              </a:rPr>
              <a:t>49</a:t>
            </a:r>
            <a:endParaRPr lang="ru-RU" sz="1000" dirty="0">
              <a:solidFill>
                <a:schemeClr val="accent1"/>
              </a:solidFill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1331640" y="267503"/>
            <a:ext cx="6624736" cy="3816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207AB9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5" name="Пятиугольник 24"/>
          <p:cNvSpPr/>
          <p:nvPr/>
        </p:nvSpPr>
        <p:spPr bwMode="auto">
          <a:xfrm>
            <a:off x="323528" y="1635646"/>
            <a:ext cx="1944216" cy="1245636"/>
          </a:xfrm>
          <a:prstGeom prst="homePlate">
            <a:avLst>
              <a:gd name="adj" fmla="val 32590"/>
            </a:avLst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90000" anchor="ctr"/>
          <a:lstStyle/>
          <a:p>
            <a:pPr marL="1809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b="1" spc="20" dirty="0" smtClean="0">
                <a:solidFill>
                  <a:schemeClr val="bg1"/>
                </a:solidFill>
              </a:rPr>
              <a:t>Организация </a:t>
            </a:r>
            <a:r>
              <a:rPr lang="ru-RU" sz="1200" b="1" spc="20" dirty="0" smtClean="0">
                <a:solidFill>
                  <a:schemeClr val="bg1"/>
                </a:solidFill>
              </a:rPr>
              <a:t>кампании по привлечению персонала</a:t>
            </a:r>
            <a:endParaRPr lang="ru-RU" sz="1200" b="1" spc="20" dirty="0" smtClean="0">
              <a:solidFill>
                <a:schemeClr val="bg1"/>
              </a:solidFill>
            </a:endParaRPr>
          </a:p>
          <a:p>
            <a:pPr marL="1809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400" b="1" spc="20" dirty="0">
              <a:solidFill>
                <a:schemeClr val="bg1"/>
              </a:solidFill>
            </a:endParaRPr>
          </a:p>
        </p:txBody>
      </p:sp>
      <p:sp>
        <p:nvSpPr>
          <p:cNvPr id="28" name="Пятиугольник 27"/>
          <p:cNvSpPr/>
          <p:nvPr/>
        </p:nvSpPr>
        <p:spPr bwMode="auto">
          <a:xfrm>
            <a:off x="2339752" y="1635646"/>
            <a:ext cx="2736304" cy="1245636"/>
          </a:xfrm>
          <a:prstGeom prst="homePlate">
            <a:avLst>
              <a:gd name="adj" fmla="val 32590"/>
            </a:avLst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90000" anchor="ctr"/>
          <a:lstStyle/>
          <a:p>
            <a:pPr marL="1809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b="1" spc="20" dirty="0" smtClean="0">
                <a:solidFill>
                  <a:schemeClr val="bg1"/>
                </a:solidFill>
              </a:rPr>
              <a:t>Отбор кандидатов</a:t>
            </a:r>
            <a:endParaRPr lang="en-US" sz="1200" b="1" spc="20" dirty="0" smtClean="0">
              <a:solidFill>
                <a:schemeClr val="bg1"/>
              </a:solidFill>
            </a:endParaRPr>
          </a:p>
          <a:p>
            <a:pPr marL="1809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b="1" spc="20" dirty="0" smtClean="0">
                <a:solidFill>
                  <a:schemeClr val="bg1"/>
                </a:solidFill>
              </a:rPr>
              <a:t>Интервью</a:t>
            </a:r>
            <a:r>
              <a:rPr lang="en-US" sz="1200" b="1" spc="20" dirty="0" smtClean="0">
                <a:solidFill>
                  <a:schemeClr val="bg1"/>
                </a:solidFill>
              </a:rPr>
              <a:t>   </a:t>
            </a:r>
          </a:p>
          <a:p>
            <a:pPr marL="1809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b="1" spc="20" dirty="0" smtClean="0">
                <a:solidFill>
                  <a:schemeClr val="bg1"/>
                </a:solidFill>
              </a:rPr>
              <a:t>Тестирование</a:t>
            </a:r>
            <a:endParaRPr lang="en-US" sz="1200" b="1" spc="20" dirty="0" smtClean="0">
              <a:solidFill>
                <a:schemeClr val="bg1"/>
              </a:solidFill>
            </a:endParaRPr>
          </a:p>
          <a:p>
            <a:pPr marL="1809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b="1" spc="20" dirty="0" smtClean="0">
                <a:solidFill>
                  <a:schemeClr val="bg1"/>
                </a:solidFill>
              </a:rPr>
              <a:t>Аккредитация</a:t>
            </a:r>
            <a:endParaRPr lang="en-US" sz="1200" b="1" spc="20" dirty="0" smtClean="0">
              <a:solidFill>
                <a:schemeClr val="bg1"/>
              </a:solidFill>
            </a:endParaRPr>
          </a:p>
          <a:p>
            <a:pPr marL="1809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200" b="1" spc="20" dirty="0" smtClean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23" name="Заголовок 2"/>
          <p:cNvSpPr>
            <a:spLocks noGrp="1"/>
          </p:cNvSpPr>
          <p:nvPr>
            <p:ph type="title"/>
          </p:nvPr>
        </p:nvSpPr>
        <p:spPr>
          <a:xfrm>
            <a:off x="1456077" y="381290"/>
            <a:ext cx="6286544" cy="535785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Программа Временные сотрудники</a:t>
            </a:r>
            <a:br>
              <a:rPr lang="ru-RU" sz="2000" b="1" dirty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000" b="1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Этапы привлечения</a:t>
            </a:r>
            <a:r>
              <a:rPr lang="ru-RU" sz="2000" b="1" dirty="0">
                <a:solidFill>
                  <a:schemeClr val="accent1"/>
                </a:solidFill>
              </a:rPr>
              <a:t/>
            </a:r>
            <a:br>
              <a:rPr lang="ru-RU" sz="2000" b="1" dirty="0">
                <a:solidFill>
                  <a:schemeClr val="accent1"/>
                </a:solidFill>
              </a:rPr>
            </a:br>
            <a:endParaRPr lang="ru-RU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788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2571750"/>
            <a:ext cx="8388350" cy="685800"/>
          </a:xfrm>
        </p:spPr>
        <p:txBody>
          <a:bodyPr>
            <a:noAutofit/>
          </a:bodyPr>
          <a:lstStyle/>
          <a:p>
            <a:r>
              <a:rPr lang="ru-RU" sz="1800" dirty="0" smtClean="0"/>
              <a:t>Региональная программа по привлечению временного персонала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48788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98600" y="1150163"/>
            <a:ext cx="56270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7" name="Заголовок 11"/>
          <p:cNvSpPr txBox="1">
            <a:spLocks/>
          </p:cNvSpPr>
          <p:nvPr/>
        </p:nvSpPr>
        <p:spPr>
          <a:xfrm>
            <a:off x="997191" y="267494"/>
            <a:ext cx="7103201" cy="5357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207AB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sz="2200" dirty="0" smtClean="0"/>
              <a:t> </a:t>
            </a:r>
            <a:r>
              <a:rPr lang="ru-RU" sz="1800" dirty="0" smtClean="0"/>
              <a:t>Цели привлечения временного персонала для подготовки и проведения  Игр</a:t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8" name="Пятиугольник 7"/>
          <p:cNvSpPr/>
          <p:nvPr/>
        </p:nvSpPr>
        <p:spPr bwMode="auto">
          <a:xfrm>
            <a:off x="285750" y="843558"/>
            <a:ext cx="928688" cy="406004"/>
          </a:xfrm>
          <a:prstGeom prst="homePlate">
            <a:avLst>
              <a:gd name="adj" fmla="val 41192"/>
            </a:avLst>
          </a:prstGeom>
          <a:gradFill flip="none" rotWithShape="1">
            <a:gsLst>
              <a:gs pos="0">
                <a:srgbClr val="096EB3">
                  <a:shade val="30000"/>
                  <a:satMod val="115000"/>
                </a:srgbClr>
              </a:gs>
              <a:gs pos="50000">
                <a:srgbClr val="096EB3">
                  <a:shade val="67500"/>
                  <a:satMod val="115000"/>
                </a:srgbClr>
              </a:gs>
              <a:gs pos="100000">
                <a:srgbClr val="096EB3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anchor="ctr"/>
          <a:lstStyle/>
          <a:p>
            <a:pPr marL="266700" indent="-266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spc="20" dirty="0">
                <a:solidFill>
                  <a:prstClr val="white"/>
                </a:solidFill>
                <a:latin typeface="Arial"/>
              </a:rPr>
              <a:t>ИГРЫ</a:t>
            </a:r>
          </a:p>
        </p:txBody>
      </p:sp>
      <p:sp>
        <p:nvSpPr>
          <p:cNvPr id="9" name="Пятиугольник 8"/>
          <p:cNvSpPr/>
          <p:nvPr/>
        </p:nvSpPr>
        <p:spPr bwMode="auto">
          <a:xfrm>
            <a:off x="285754" y="1423045"/>
            <a:ext cx="1476375" cy="428625"/>
          </a:xfrm>
          <a:prstGeom prst="homePlate">
            <a:avLst>
              <a:gd name="adj" fmla="val 46333"/>
            </a:avLst>
          </a:prstGeom>
          <a:gradFill flip="none" rotWithShape="1">
            <a:gsLst>
              <a:gs pos="0">
                <a:srgbClr val="096EB3">
                  <a:shade val="30000"/>
                  <a:satMod val="115000"/>
                </a:srgbClr>
              </a:gs>
              <a:gs pos="50000">
                <a:srgbClr val="096EB3">
                  <a:shade val="67500"/>
                  <a:satMod val="115000"/>
                </a:srgbClr>
              </a:gs>
              <a:gs pos="100000">
                <a:srgbClr val="096EB3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anchor="ctr"/>
          <a:lstStyle/>
          <a:p>
            <a:pPr marL="266700" indent="-266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spc="20" dirty="0" smtClean="0">
                <a:solidFill>
                  <a:prstClr val="white"/>
                </a:solidFill>
                <a:latin typeface="Arial"/>
              </a:rPr>
              <a:t>РЕГИОН</a:t>
            </a:r>
            <a:endParaRPr lang="ru-RU" sz="1400" b="1" spc="2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0" name="Пятиугольник 9"/>
          <p:cNvSpPr/>
          <p:nvPr/>
        </p:nvSpPr>
        <p:spPr bwMode="auto">
          <a:xfrm>
            <a:off x="285752" y="2016689"/>
            <a:ext cx="2214563" cy="535781"/>
          </a:xfrm>
          <a:prstGeom prst="homePlate">
            <a:avLst>
              <a:gd name="adj" fmla="val 43333"/>
            </a:avLst>
          </a:prstGeom>
          <a:gradFill flip="none" rotWithShape="1">
            <a:gsLst>
              <a:gs pos="0">
                <a:srgbClr val="096EB3">
                  <a:shade val="30000"/>
                  <a:satMod val="115000"/>
                </a:srgbClr>
              </a:gs>
              <a:gs pos="50000">
                <a:srgbClr val="096EB3">
                  <a:shade val="67500"/>
                  <a:satMod val="115000"/>
                </a:srgbClr>
              </a:gs>
              <a:gs pos="100000">
                <a:srgbClr val="096EB3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anchor="ctr"/>
          <a:lstStyle/>
          <a:p>
            <a:pPr marL="266700" indent="-266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pc="140" dirty="0">
                <a:solidFill>
                  <a:prstClr val="white"/>
                </a:solidFill>
                <a:latin typeface="Arial"/>
              </a:rPr>
              <a:t>СТРАНА</a:t>
            </a:r>
          </a:p>
        </p:txBody>
      </p:sp>
      <p:sp>
        <p:nvSpPr>
          <p:cNvPr id="11" name="Нашивка 10"/>
          <p:cNvSpPr/>
          <p:nvPr/>
        </p:nvSpPr>
        <p:spPr>
          <a:xfrm>
            <a:off x="1187624" y="843558"/>
            <a:ext cx="7643812" cy="415529"/>
          </a:xfrm>
          <a:prstGeom prst="chevron">
            <a:avLst>
              <a:gd name="adj" fmla="val 42222"/>
            </a:avLst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266700" fontAlgn="auto">
              <a:spcBef>
                <a:spcPts val="0"/>
              </a:spcBef>
              <a:spcAft>
                <a:spcPts val="1200"/>
              </a:spcAft>
              <a:tabLst>
                <a:tab pos="5737225" algn="l"/>
              </a:tabLst>
              <a:defRPr/>
            </a:pPr>
            <a:r>
              <a:rPr lang="ru-RU" sz="1300" dirty="0">
                <a:solidFill>
                  <a:srgbClr val="4F81BD">
                    <a:lumMod val="75000"/>
                  </a:srgbClr>
                </a:solidFill>
                <a:latin typeface="Calibri" pitchFamily="34" charset="0"/>
              </a:rPr>
              <a:t>Привлечь необходимое количество </a:t>
            </a:r>
            <a:r>
              <a:rPr lang="ru-RU" sz="1300" dirty="0" smtClean="0">
                <a:solidFill>
                  <a:srgbClr val="4F81BD">
                    <a:lumMod val="75000"/>
                  </a:srgbClr>
                </a:solidFill>
                <a:latin typeface="Calibri" pitchFamily="34" charset="0"/>
              </a:rPr>
              <a:t>временного персонала </a:t>
            </a:r>
            <a:r>
              <a:rPr lang="ru-RU" sz="1300" dirty="0">
                <a:solidFill>
                  <a:srgbClr val="4F81BD">
                    <a:lumMod val="75000"/>
                  </a:srgbClr>
                </a:solidFill>
                <a:latin typeface="Calibri" pitchFamily="34" charset="0"/>
              </a:rPr>
              <a:t>для успешного проведения Олимпийских и Паралимпийских Игр в Сочи в 2014 году</a:t>
            </a:r>
          </a:p>
        </p:txBody>
      </p:sp>
      <p:sp>
        <p:nvSpPr>
          <p:cNvPr id="12" name="Нашивка 11"/>
          <p:cNvSpPr/>
          <p:nvPr/>
        </p:nvSpPr>
        <p:spPr>
          <a:xfrm>
            <a:off x="1762128" y="1423045"/>
            <a:ext cx="7096125" cy="428625"/>
          </a:xfrm>
          <a:prstGeom prst="chevron">
            <a:avLst>
              <a:gd name="adj" fmla="val 42222"/>
            </a:avLst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266700" fontAlgn="auto">
              <a:spcBef>
                <a:spcPts val="0"/>
              </a:spcBef>
              <a:spcAft>
                <a:spcPts val="1200"/>
              </a:spcAft>
              <a:tabLst>
                <a:tab pos="5737225" algn="l"/>
              </a:tabLst>
              <a:defRPr/>
            </a:pPr>
            <a:r>
              <a:rPr lang="ru-RU" sz="1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Сформировать региональный кадровый резерв для участия в последующих Национальных проектах</a:t>
            </a:r>
            <a:endParaRPr lang="ru-RU" sz="130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2419672" y="1995686"/>
            <a:ext cx="6400800" cy="535781"/>
          </a:xfrm>
          <a:prstGeom prst="chevron">
            <a:avLst>
              <a:gd name="adj" fmla="val 42222"/>
            </a:avLst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266700" fontAlgn="auto">
              <a:spcBef>
                <a:spcPts val="0"/>
              </a:spcBef>
              <a:spcAft>
                <a:spcPts val="1200"/>
              </a:spcAft>
              <a:tabLst>
                <a:tab pos="5737225" algn="l"/>
              </a:tabLst>
              <a:defRPr/>
            </a:pPr>
            <a:r>
              <a:rPr lang="ru-RU" sz="1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Обеспечить  </a:t>
            </a:r>
            <a:r>
              <a:rPr lang="ru-RU" sz="1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сохранение </a:t>
            </a:r>
            <a:r>
              <a:rPr lang="ru-RU" sz="1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полученного </a:t>
            </a:r>
            <a:r>
              <a:rPr lang="ru-RU" sz="1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при реализации </a:t>
            </a:r>
            <a:r>
              <a:rPr lang="ru-RU" sz="1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программы опыта как </a:t>
            </a:r>
            <a:r>
              <a:rPr lang="ru-RU" sz="1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важного элемента Наследия Игр</a:t>
            </a:r>
          </a:p>
        </p:txBody>
      </p:sp>
      <p:pic>
        <p:nvPicPr>
          <p:cNvPr id="14" name="Рисунок 13" descr="DSC097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6164" y="2670222"/>
            <a:ext cx="4096872" cy="2056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DSC_8496.JPG"/>
          <p:cNvPicPr>
            <a:picLocks noChangeAspect="1"/>
          </p:cNvPicPr>
          <p:nvPr/>
        </p:nvPicPr>
        <p:blipFill>
          <a:blip r:embed="rId4" cstate="print"/>
          <a:srcRect l="6392" b="-337"/>
          <a:stretch>
            <a:fillRect/>
          </a:stretch>
        </p:blipFill>
        <p:spPr>
          <a:xfrm>
            <a:off x="4975412" y="2677562"/>
            <a:ext cx="3820104" cy="2055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038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179388" y="627534"/>
            <a:ext cx="4248150" cy="3727450"/>
          </a:xfrm>
        </p:spPr>
        <p:txBody>
          <a:bodyPr/>
          <a:lstStyle/>
          <a:p>
            <a:r>
              <a:rPr lang="ru-RU" sz="1400" b="1" dirty="0" smtClean="0"/>
              <a:t>Персонал</a:t>
            </a:r>
          </a:p>
          <a:p>
            <a:pPr lvl="1"/>
            <a:r>
              <a:rPr lang="ru-RU" sz="1300" dirty="0"/>
              <a:t>Достойный заработок;</a:t>
            </a:r>
          </a:p>
          <a:p>
            <a:pPr lvl="1"/>
            <a:r>
              <a:rPr lang="ru-RU" sz="1300" dirty="0" smtClean="0"/>
              <a:t>Возможность увидеть Олимпиаду собственными глазами;</a:t>
            </a:r>
          </a:p>
          <a:p>
            <a:pPr lvl="1"/>
            <a:r>
              <a:rPr lang="ru-RU" sz="1300" dirty="0" smtClean="0"/>
              <a:t>Возможность посмотреть другой регион;</a:t>
            </a:r>
          </a:p>
          <a:p>
            <a:pPr lvl="1"/>
            <a:r>
              <a:rPr lang="ru-RU" sz="1300" dirty="0" smtClean="0"/>
              <a:t>Получить уникальный опыт;</a:t>
            </a:r>
          </a:p>
          <a:p>
            <a:pPr lvl="1"/>
            <a:r>
              <a:rPr lang="ru-RU" sz="1300" dirty="0" smtClean="0"/>
              <a:t>Большой, дружный коллектив</a:t>
            </a:r>
          </a:p>
          <a:p>
            <a:pPr marL="361950" lvl="1" indent="0">
              <a:buNone/>
            </a:pPr>
            <a:endParaRPr lang="ru-RU" sz="1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Мотивация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4872529" y="1419622"/>
            <a:ext cx="4248150" cy="3168947"/>
          </a:xfrm>
        </p:spPr>
        <p:txBody>
          <a:bodyPr/>
          <a:lstStyle/>
          <a:p>
            <a:r>
              <a:rPr lang="ru-RU" sz="1400" b="1" dirty="0" smtClean="0"/>
              <a:t>Регион</a:t>
            </a:r>
          </a:p>
          <a:p>
            <a:pPr lvl="1"/>
            <a:r>
              <a:rPr lang="ru-RU" sz="1300" dirty="0" smtClean="0"/>
              <a:t>Участие в национальном проекте №1;</a:t>
            </a:r>
          </a:p>
          <a:p>
            <a:pPr lvl="1"/>
            <a:r>
              <a:rPr lang="ru-RU" sz="1300" dirty="0" smtClean="0"/>
              <a:t>Получение опыта в подготовке крупных национальных проектов;</a:t>
            </a:r>
          </a:p>
          <a:p>
            <a:pPr lvl="1"/>
            <a:r>
              <a:rPr lang="ru-RU" sz="1300" dirty="0" smtClean="0"/>
              <a:t>Улучшение показателей занятости населения;</a:t>
            </a:r>
          </a:p>
          <a:p>
            <a:pPr lvl="1"/>
            <a:r>
              <a:rPr lang="ru-RU" sz="1300" dirty="0" smtClean="0"/>
              <a:t>Решение вопросов с сезонной занятостью населения;</a:t>
            </a:r>
            <a:endParaRPr lang="en-US" sz="1300" dirty="0" smtClean="0"/>
          </a:p>
          <a:p>
            <a:pPr lvl="1"/>
            <a:r>
              <a:rPr lang="ru-RU" sz="1300" dirty="0" smtClean="0"/>
              <a:t>Решение социальных задач</a:t>
            </a:r>
            <a:endParaRPr lang="ru-RU" sz="1400" dirty="0" smtClean="0"/>
          </a:p>
          <a:p>
            <a:endParaRPr lang="ru-RU" sz="12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t="6773" b="5419"/>
          <a:stretch>
            <a:fillRect/>
          </a:stretch>
        </p:blipFill>
        <p:spPr bwMode="auto">
          <a:xfrm>
            <a:off x="611561" y="2608154"/>
            <a:ext cx="3600400" cy="233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133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2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Два общенациональных и мировых события</a:t>
            </a:r>
            <a:endParaRPr lang="ru-RU" sz="22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 descr="S:\PHOTOS\100607_For Debrief DC Presentation\innovative games_spirit celebtation_positive change\Центральный стадион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760630"/>
            <a:ext cx="9144000" cy="4619432"/>
          </a:xfrm>
          <a:prstGeom prst="rect">
            <a:avLst/>
          </a:prstGeom>
          <a:noFill/>
        </p:spPr>
      </p:pic>
      <p:pic>
        <p:nvPicPr>
          <p:cNvPr id="5" name="Рисунок 39" descr="rings_hires.gif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99595" y="800547"/>
            <a:ext cx="1252903" cy="475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1201" y="1203598"/>
            <a:ext cx="3758711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+mn-lt"/>
              </a:rPr>
              <a:t>XXII</a:t>
            </a:r>
            <a:r>
              <a:rPr lang="ru-RU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+mn-lt"/>
              </a:rPr>
              <a:t>Зимние Олимпийские Игры</a:t>
            </a:r>
            <a:endParaRPr lang="ru-RU" b="1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+mn-lt"/>
              </a:rPr>
              <a:t>7 </a:t>
            </a:r>
            <a:r>
              <a:rPr lang="ru-RU" sz="1400" b="1" dirty="0" smtClean="0">
                <a:solidFill>
                  <a:srgbClr val="C00000"/>
                </a:solidFill>
              </a:rPr>
              <a:t>февраля</a:t>
            </a:r>
            <a:r>
              <a:rPr lang="ru-RU" sz="1400" b="1" dirty="0" smtClean="0">
                <a:solidFill>
                  <a:srgbClr val="C00000"/>
                </a:solidFill>
                <a:latin typeface="+mn-lt"/>
              </a:rPr>
              <a:t>–23</a:t>
            </a:r>
            <a:r>
              <a:rPr lang="en-US" sz="1400" b="1" dirty="0" smtClean="0">
                <a:solidFill>
                  <a:srgbClr val="C00000"/>
                </a:solidFill>
              </a:rPr>
              <a:t> </a:t>
            </a:r>
            <a:r>
              <a:rPr lang="ru-RU" sz="1400" b="1" dirty="0" smtClean="0">
                <a:solidFill>
                  <a:srgbClr val="C00000"/>
                </a:solidFill>
              </a:rPr>
              <a:t>февраля</a:t>
            </a:r>
            <a:r>
              <a:rPr lang="ru-RU" sz="14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1400" b="1" dirty="0">
                <a:solidFill>
                  <a:srgbClr val="C00000"/>
                </a:solidFill>
                <a:latin typeface="+mn-lt"/>
              </a:rPr>
              <a:t>2014 </a:t>
            </a: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5851545" y="1277928"/>
            <a:ext cx="3256977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+mn-lt"/>
              </a:rPr>
              <a:t>XI</a:t>
            </a:r>
            <a:r>
              <a:rPr lang="ru-RU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+mn-lt"/>
              </a:rPr>
              <a:t>Зимние </a:t>
            </a:r>
            <a:r>
              <a:rPr lang="ru-RU" b="1" dirty="0" err="1" smtClean="0">
                <a:solidFill>
                  <a:srgbClr val="0070C0"/>
                </a:solidFill>
                <a:latin typeface="+mn-lt"/>
              </a:rPr>
              <a:t>Паралимпийские</a:t>
            </a:r>
            <a:r>
              <a:rPr lang="ru-RU" b="1" dirty="0" smtClean="0">
                <a:solidFill>
                  <a:srgbClr val="0070C0"/>
                </a:solidFill>
                <a:latin typeface="+mn-lt"/>
              </a:rPr>
              <a:t> Игры</a:t>
            </a:r>
            <a:endParaRPr lang="en-US" b="1" dirty="0" smtClean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+mn-lt"/>
              </a:rPr>
              <a:t>7</a:t>
            </a:r>
            <a:r>
              <a:rPr lang="en-US" sz="14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1400" b="1" dirty="0" smtClean="0">
                <a:solidFill>
                  <a:srgbClr val="C00000"/>
                </a:solidFill>
                <a:latin typeface="+mn-lt"/>
              </a:rPr>
              <a:t>марта</a:t>
            </a:r>
            <a:r>
              <a:rPr lang="en-US" sz="14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1400" b="1" dirty="0" smtClean="0">
                <a:solidFill>
                  <a:srgbClr val="C00000"/>
                </a:solidFill>
                <a:latin typeface="+mn-lt"/>
              </a:rPr>
              <a:t>–16</a:t>
            </a:r>
            <a:r>
              <a:rPr lang="en-US" sz="14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1400" b="1" dirty="0" smtClean="0">
                <a:solidFill>
                  <a:srgbClr val="C00000"/>
                </a:solidFill>
                <a:latin typeface="+mn-lt"/>
              </a:rPr>
              <a:t>марта </a:t>
            </a:r>
            <a:r>
              <a:rPr lang="ru-RU" sz="1400" b="1" dirty="0">
                <a:solidFill>
                  <a:srgbClr val="C00000"/>
                </a:solidFill>
                <a:latin typeface="+mn-lt"/>
              </a:rPr>
              <a:t>2014 </a:t>
            </a:r>
          </a:p>
        </p:txBody>
      </p:sp>
      <p:pic>
        <p:nvPicPr>
          <p:cNvPr id="8" name="Picture 22" descr="logo_cvet.pn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566616" y="714406"/>
            <a:ext cx="1017838" cy="56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омер слайда 6"/>
          <p:cNvSpPr txBox="1">
            <a:spLocks/>
          </p:cNvSpPr>
          <p:nvPr/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622FD9-ED7B-4AA4-B4FF-870EF618E16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ＭＳ Ｐゴシック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ＭＳ Ｐゴシック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>
                <a:solidFill>
                  <a:schemeClr val="accent1"/>
                </a:solidFill>
                <a:latin typeface="Verdana"/>
                <a:cs typeface="Arial" pitchFamily="34" charset="0"/>
              </a:rPr>
              <a:t>Основные этапы региональной программы</a:t>
            </a:r>
            <a:endParaRPr lang="ru-RU" dirty="0">
              <a:solidFill>
                <a:schemeClr val="accent1"/>
              </a:solidFill>
            </a:endParaRPr>
          </a:p>
        </p:txBody>
      </p:sp>
      <p:grpSp>
        <p:nvGrpSpPr>
          <p:cNvPr id="3" name="Группа 25"/>
          <p:cNvGrpSpPr/>
          <p:nvPr/>
        </p:nvGrpSpPr>
        <p:grpSpPr>
          <a:xfrm>
            <a:off x="107504" y="915566"/>
            <a:ext cx="8784976" cy="837674"/>
            <a:chOff x="104647" y="939633"/>
            <a:chExt cx="2759296" cy="63160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458141" y="1292762"/>
              <a:ext cx="1669989" cy="2784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04647" y="939633"/>
              <a:ext cx="2759296" cy="5569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600"/>
                </a:spcAft>
                <a:tabLst>
                  <a:tab pos="4572000" algn="l"/>
                </a:tabLst>
                <a:defRPr/>
              </a:pPr>
              <a:endParaRPr lang="ru-RU" sz="1400" dirty="0" smtClean="0">
                <a:solidFill>
                  <a:srgbClr val="0070C0"/>
                </a:solidFill>
                <a:latin typeface="Verdana" pitchFamily="34" charset="0"/>
                <a:cs typeface="Arial" pitchFamily="34" charset="0"/>
              </a:endParaRPr>
            </a:p>
            <a:p>
              <a:pPr>
                <a:spcAft>
                  <a:spcPts val="1200"/>
                </a:spcAft>
                <a:tabLst>
                  <a:tab pos="4572000" algn="l"/>
                </a:tabLst>
                <a:defRPr/>
              </a:pPr>
              <a:endParaRPr lang="ru-RU" sz="1600" dirty="0" smtClean="0">
                <a:latin typeface="Verdana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489770"/>
              </p:ext>
            </p:extLst>
          </p:nvPr>
        </p:nvGraphicFramePr>
        <p:xfrm>
          <a:off x="467544" y="1204815"/>
          <a:ext cx="8424936" cy="34836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15409"/>
                <a:gridCol w="2709527"/>
              </a:tblGrid>
              <a:tr h="5596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Активности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Дата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itchFamily="34" charset="0"/>
                        <a:buChar char="•"/>
                      </a:pPr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Проведение круглых столов/консультаций с регионами на предмет сотрудничества в привлечении временного персонала;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Декабрь</a:t>
                      </a:r>
                      <a:r>
                        <a:rPr lang="ru-RU" sz="11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2012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itchFamily="34" charset="0"/>
                        <a:buChar char="•"/>
                      </a:pPr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Обсуждение источников / каналов привлечения в </a:t>
                      </a:r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регионе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Декабрь 2012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itchFamily="34" charset="0"/>
                        <a:buChar char="•"/>
                      </a:pP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Подготовка совместного плана мероприятий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Декабрь 2012-Январь 2012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itchFamily="34" charset="0"/>
                        <a:buChar char="•"/>
                      </a:pPr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Определение даты проведения первой ярмарки вакансий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Январь 2013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itchFamily="34" charset="0"/>
                        <a:buChar char="•"/>
                      </a:pPr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Информирование населения региона о старте программы по доступным каналам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Январь 2013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  <a:tr h="415597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itchFamily="34" charset="0"/>
                        <a:buChar char="•"/>
                      </a:pP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Проведение ярмарки</a:t>
                      </a:r>
                      <a:r>
                        <a:rPr lang="ru-RU" sz="11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вакансий на территории региона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Январь – Февраль 2013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  <a:tr h="415597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itchFamily="34" charset="0"/>
                        <a:buChar char="•"/>
                      </a:pPr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Определение формата регулярного сотрудничества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Февраль 2013 – Ноябрь 2013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644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>
                <a:solidFill>
                  <a:schemeClr val="accent1"/>
                </a:solidFill>
                <a:latin typeface="Verdana"/>
                <a:cs typeface="Arial" pitchFamily="34" charset="0"/>
              </a:rPr>
              <a:t>Источники поиска в регионах</a:t>
            </a:r>
            <a:endParaRPr lang="ru-RU" dirty="0">
              <a:solidFill>
                <a:schemeClr val="accent1"/>
              </a:solidFill>
            </a:endParaRPr>
          </a:p>
        </p:txBody>
      </p:sp>
      <p:grpSp>
        <p:nvGrpSpPr>
          <p:cNvPr id="3" name="Группа 25"/>
          <p:cNvGrpSpPr/>
          <p:nvPr/>
        </p:nvGrpSpPr>
        <p:grpSpPr>
          <a:xfrm>
            <a:off x="107504" y="771550"/>
            <a:ext cx="6442313" cy="4785926"/>
            <a:chOff x="104647" y="831037"/>
            <a:chExt cx="2023483" cy="360858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458141" y="1292762"/>
              <a:ext cx="1669989" cy="2784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04647" y="831037"/>
              <a:ext cx="1528490" cy="3608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50000"/>
                </a:lnSpc>
                <a:spcAft>
                  <a:spcPts val="600"/>
                </a:spcAft>
                <a:buFont typeface="Arial" pitchFamily="34" charset="0"/>
                <a:buChar char="•"/>
                <a:tabLst>
                  <a:tab pos="4572000" algn="l"/>
                </a:tabLst>
                <a:defRPr/>
              </a:pPr>
              <a:r>
                <a:rPr lang="ru-RU" sz="1200" dirty="0" smtClean="0">
                  <a:solidFill>
                    <a:srgbClr val="0070C0"/>
                  </a:solidFill>
                  <a:latin typeface="Verdana" pitchFamily="34" charset="0"/>
                  <a:cs typeface="Arial" pitchFamily="34" charset="0"/>
                </a:rPr>
                <a:t>Центры занятости;</a:t>
              </a:r>
            </a:p>
            <a:p>
              <a:pPr marL="285750" indent="-285750">
                <a:lnSpc>
                  <a:spcPct val="150000"/>
                </a:lnSpc>
                <a:spcAft>
                  <a:spcPts val="600"/>
                </a:spcAft>
                <a:buFont typeface="Arial" pitchFamily="34" charset="0"/>
                <a:buChar char="•"/>
                <a:tabLst>
                  <a:tab pos="4572000" algn="l"/>
                </a:tabLst>
                <a:defRPr/>
              </a:pPr>
              <a:r>
                <a:rPr lang="ru-RU" sz="1200" dirty="0" smtClean="0">
                  <a:solidFill>
                    <a:srgbClr val="0070C0"/>
                  </a:solidFill>
                  <a:latin typeface="Verdana" pitchFamily="34" charset="0"/>
                  <a:cs typeface="Arial" pitchFamily="34" charset="0"/>
                </a:rPr>
                <a:t>Информирование населения через местные СМИ (ведомственные газеты, журналы, Радио, ТВ);</a:t>
              </a:r>
              <a:endParaRPr lang="ru-RU" sz="1200" dirty="0">
                <a:solidFill>
                  <a:srgbClr val="0070C0"/>
                </a:solidFill>
                <a:latin typeface="Verdana" pitchFamily="34" charset="0"/>
                <a:cs typeface="Arial" pitchFamily="34" charset="0"/>
              </a:endParaRPr>
            </a:p>
            <a:p>
              <a:pPr marL="285750" indent="-285750">
                <a:lnSpc>
                  <a:spcPct val="150000"/>
                </a:lnSpc>
                <a:spcAft>
                  <a:spcPts val="600"/>
                </a:spcAft>
                <a:buFont typeface="Arial" pitchFamily="34" charset="0"/>
                <a:buChar char="•"/>
                <a:tabLst>
                  <a:tab pos="4572000" algn="l"/>
                </a:tabLst>
                <a:defRPr/>
              </a:pPr>
              <a:r>
                <a:rPr lang="ru-RU" sz="1200" dirty="0" smtClean="0">
                  <a:solidFill>
                    <a:srgbClr val="0070C0"/>
                  </a:solidFill>
                  <a:latin typeface="Verdana" pitchFamily="34" charset="0"/>
                  <a:cs typeface="Arial" pitchFamily="34" charset="0"/>
                </a:rPr>
                <a:t>Работа с молодёжью, привлечение выпускников ВУЗов;</a:t>
              </a:r>
              <a:endParaRPr lang="ru-RU" sz="1200" dirty="0">
                <a:solidFill>
                  <a:srgbClr val="0070C0"/>
                </a:solidFill>
                <a:latin typeface="Verdana" pitchFamily="34" charset="0"/>
                <a:cs typeface="Arial" pitchFamily="34" charset="0"/>
              </a:endParaRPr>
            </a:p>
            <a:p>
              <a:pPr marL="285750" indent="-285750">
                <a:lnSpc>
                  <a:spcPct val="150000"/>
                </a:lnSpc>
                <a:spcAft>
                  <a:spcPts val="600"/>
                </a:spcAft>
                <a:buFont typeface="Arial" pitchFamily="34" charset="0"/>
                <a:buChar char="•"/>
                <a:tabLst>
                  <a:tab pos="4572000" algn="l"/>
                </a:tabLst>
                <a:defRPr/>
              </a:pPr>
              <a:r>
                <a:rPr lang="ru-RU" sz="1200" dirty="0" smtClean="0">
                  <a:solidFill>
                    <a:srgbClr val="0070C0"/>
                  </a:solidFill>
                  <a:latin typeface="Verdana" pitchFamily="34" charset="0"/>
                  <a:cs typeface="Arial" pitchFamily="34" charset="0"/>
                </a:rPr>
                <a:t>Работа с крупными работодателями региона на предмет предоставление сотрудников;</a:t>
              </a:r>
              <a:endParaRPr lang="ru-RU" sz="1200" dirty="0">
                <a:solidFill>
                  <a:srgbClr val="0070C0"/>
                </a:solidFill>
                <a:latin typeface="Verdana" pitchFamily="34" charset="0"/>
                <a:cs typeface="Arial" pitchFamily="34" charset="0"/>
              </a:endParaRPr>
            </a:p>
            <a:p>
              <a:pPr marL="285750" indent="-285750">
                <a:lnSpc>
                  <a:spcPct val="150000"/>
                </a:lnSpc>
                <a:spcAft>
                  <a:spcPts val="600"/>
                </a:spcAft>
                <a:buFont typeface="Arial" pitchFamily="34" charset="0"/>
                <a:buChar char="•"/>
                <a:tabLst>
                  <a:tab pos="4572000" algn="l"/>
                </a:tabLst>
                <a:defRPr/>
              </a:pPr>
              <a:r>
                <a:rPr lang="ru-RU" sz="1200" dirty="0" smtClean="0">
                  <a:solidFill>
                    <a:srgbClr val="0070C0"/>
                  </a:solidFill>
                  <a:latin typeface="Verdana" pitchFamily="34" charset="0"/>
                  <a:cs typeface="Arial" pitchFamily="34" charset="0"/>
                </a:rPr>
                <a:t>Работа со спортивными федерациями </a:t>
              </a:r>
            </a:p>
            <a:p>
              <a:pPr>
                <a:lnSpc>
                  <a:spcPct val="150000"/>
                </a:lnSpc>
                <a:spcAft>
                  <a:spcPts val="600"/>
                </a:spcAft>
                <a:tabLst>
                  <a:tab pos="4572000" algn="l"/>
                </a:tabLst>
                <a:defRPr/>
              </a:pPr>
              <a:r>
                <a:rPr lang="ru-RU" sz="1200" dirty="0" smtClean="0">
                  <a:solidFill>
                    <a:srgbClr val="0070C0"/>
                  </a:solidFill>
                  <a:latin typeface="Verdana" pitchFamily="34" charset="0"/>
                  <a:cs typeface="Arial" pitchFamily="34" charset="0"/>
                </a:rPr>
                <a:t>(более 200 уникальных позиций);</a:t>
              </a:r>
            </a:p>
            <a:p>
              <a:pPr marL="285750" indent="-285750">
                <a:lnSpc>
                  <a:spcPct val="150000"/>
                </a:lnSpc>
                <a:spcAft>
                  <a:spcPts val="600"/>
                </a:spcAft>
                <a:buFont typeface="Arial" pitchFamily="34" charset="0"/>
                <a:buChar char="•"/>
                <a:tabLst>
                  <a:tab pos="4572000" algn="l"/>
                </a:tabLst>
                <a:defRPr/>
              </a:pPr>
              <a:r>
                <a:rPr lang="ru-RU" sz="1200" dirty="0" smtClean="0">
                  <a:solidFill>
                    <a:srgbClr val="0070C0"/>
                  </a:solidFill>
                  <a:latin typeface="Verdana" pitchFamily="34" charset="0"/>
                  <a:cs typeface="Arial" pitchFamily="34" charset="0"/>
                </a:rPr>
                <a:t>Проведение регулярных ярмарок вакансий</a:t>
              </a:r>
              <a:endParaRPr lang="ru-RU" sz="1200" b="1" dirty="0" smtClean="0">
                <a:solidFill>
                  <a:srgbClr val="0070C0"/>
                </a:solidFill>
                <a:latin typeface="Verdana" pitchFamily="34" charset="0"/>
                <a:cs typeface="Arial" pitchFamily="34" charset="0"/>
              </a:endParaRPr>
            </a:p>
            <a:p>
              <a:pPr marL="228600" indent="-228600">
                <a:lnSpc>
                  <a:spcPct val="150000"/>
                </a:lnSpc>
                <a:spcAft>
                  <a:spcPts val="600"/>
                </a:spcAft>
                <a:buAutoNum type="arabicPeriod"/>
                <a:tabLst>
                  <a:tab pos="4572000" algn="l"/>
                </a:tabLst>
                <a:defRPr/>
              </a:pPr>
              <a:endParaRPr lang="ru-RU" sz="1200" dirty="0" smtClean="0">
                <a:solidFill>
                  <a:srgbClr val="0070C0"/>
                </a:solidFill>
                <a:latin typeface="Verdana" pitchFamily="34" charset="0"/>
                <a:cs typeface="Arial" pitchFamily="34" charset="0"/>
              </a:endParaRPr>
            </a:p>
            <a:p>
              <a:pPr marL="85725" indent="-85725">
                <a:lnSpc>
                  <a:spcPct val="150000"/>
                </a:lnSpc>
                <a:spcAft>
                  <a:spcPts val="600"/>
                </a:spcAft>
                <a:buFont typeface="Arial" pitchFamily="34" charset="0"/>
                <a:buChar char="•"/>
                <a:tabLst>
                  <a:tab pos="4572000" algn="l"/>
                </a:tabLst>
                <a:defRPr/>
              </a:pPr>
              <a:endParaRPr lang="ru-RU" dirty="0" smtClean="0">
                <a:solidFill>
                  <a:srgbClr val="0070C0"/>
                </a:solidFill>
                <a:latin typeface="Verdana" pitchFamily="34" charset="0"/>
                <a:cs typeface="Arial" pitchFamily="34" charset="0"/>
              </a:endParaRPr>
            </a:p>
            <a:p>
              <a:pPr>
                <a:spcAft>
                  <a:spcPts val="600"/>
                </a:spcAft>
                <a:tabLst>
                  <a:tab pos="4572000" algn="l"/>
                </a:tabLst>
                <a:defRPr/>
              </a:pPr>
              <a:endParaRPr lang="ru-RU" sz="1400" dirty="0" smtClean="0">
                <a:solidFill>
                  <a:srgbClr val="0070C0"/>
                </a:solidFill>
                <a:latin typeface="Verdana" pitchFamily="34" charset="0"/>
                <a:cs typeface="Arial" pitchFamily="34" charset="0"/>
              </a:endParaRPr>
            </a:p>
            <a:p>
              <a:pPr>
                <a:spcAft>
                  <a:spcPts val="1200"/>
                </a:spcAft>
                <a:tabLst>
                  <a:tab pos="4572000" algn="l"/>
                </a:tabLst>
                <a:defRPr/>
              </a:pPr>
              <a:endParaRPr lang="ru-RU" sz="1600" dirty="0" smtClean="0">
                <a:latin typeface="Verdana" pitchFamily="34" charset="0"/>
                <a:cs typeface="Arial" pitchFamily="34" charset="0"/>
              </a:endParaRPr>
            </a:p>
          </p:txBody>
        </p:sp>
      </p:grpSp>
      <p:grpSp>
        <p:nvGrpSpPr>
          <p:cNvPr id="9" name="Группа 30"/>
          <p:cNvGrpSpPr/>
          <p:nvPr/>
        </p:nvGrpSpPr>
        <p:grpSpPr>
          <a:xfrm>
            <a:off x="4151179" y="915566"/>
            <a:ext cx="4707300" cy="3662139"/>
            <a:chOff x="4006734" y="836712"/>
            <a:chExt cx="5137266" cy="6021288"/>
          </a:xfrm>
        </p:grpSpPr>
        <p:pic>
          <p:nvPicPr>
            <p:cNvPr id="10" name="Picture 3" descr="C:\Documents and Settings\1\Рабочий стол\Фото для презентации\Паралимпийцы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932040" y="1772816"/>
              <a:ext cx="1738321" cy="1318226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pic>
          <p:nvPicPr>
            <p:cNvPr id="11" name="Picture 4" descr="C:\Documents and Settings\1\Рабочий стол\Фото для презентации\Зубков-Воевода 3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7989113" y="1988840"/>
              <a:ext cx="1154887" cy="1440000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pic>
          <p:nvPicPr>
            <p:cNvPr id="12" name="Picture 6" descr="C:\Documents and Settings\1\Рабочий стол\Фото для презентации\М.Иовлева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6876256" y="2645163"/>
              <a:ext cx="1142139" cy="1647773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pic>
          <p:nvPicPr>
            <p:cNvPr id="13" name="Picture 7" descr="C:\Documents and Settings\1\Рабочий стол\Фото для презентации\Каквагути_Смирнов.jp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6372200" y="4005064"/>
              <a:ext cx="1296144" cy="1512168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pic>
          <p:nvPicPr>
            <p:cNvPr id="14" name="Picture 8" descr="C:\Documents and Settings\1\Рабочий стол\Фото для презентации\Кононов.jp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7287052" y="4149080"/>
              <a:ext cx="1856948" cy="1079550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pic>
          <p:nvPicPr>
            <p:cNvPr id="15" name="Picture 9" descr="C:\Documents and Settings\1\Рабочий стол\Фото для презентации\Белов_Седов (лыжные гонки).jpg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7388044" y="5085184"/>
              <a:ext cx="1755956" cy="1268760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pic>
          <p:nvPicPr>
            <p:cNvPr id="16" name="Picture 10" descr="C:\Documents and Settings\1\Рабочий стол\Фото для презентации\Шорт-трек.jpg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6372200" y="5301208"/>
              <a:ext cx="1440000" cy="1080000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pic>
          <p:nvPicPr>
            <p:cNvPr id="17" name="Picture 11" descr="C:\Documents and Settings\1\Рабочий стол\Фото для презентации\Следж-хоккей.jpg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6516216" y="908720"/>
              <a:ext cx="1351444" cy="1080000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pic>
          <p:nvPicPr>
            <p:cNvPr id="18" name="Picture 12" descr="C:\Documents and Settings\1\Рабочий стол\Фото для презентации\Керлинг 2.jpg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4283968" y="4293096"/>
              <a:ext cx="2304256" cy="1347686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pic>
          <p:nvPicPr>
            <p:cNvPr id="19" name="Picture 13" descr="C:\Documents and Settings\1\Рабочий стол\Фото для презентации\Ольга Зайцева.jpg"/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6372200" y="1844824"/>
              <a:ext cx="1820225" cy="1080000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pic>
          <p:nvPicPr>
            <p:cNvPr id="20" name="Picture 14" descr="C:\Documents and Settings\1\Рабочий стол\Фото для презентации\Ирек Зарипов.jpg"/>
            <p:cNvPicPr>
              <a:picLocks noChangeAspect="1" noChangeArrowheads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 bwMode="auto">
            <a:xfrm>
              <a:off x="4006734" y="5517232"/>
              <a:ext cx="1795672" cy="1340768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pic>
          <p:nvPicPr>
            <p:cNvPr id="21" name="Picture 15" descr="C:\Documents and Settings\1\Рабочий стол\Фото для презентации\Хоккей - юниоры.jpg"/>
            <p:cNvPicPr>
              <a:picLocks noChangeAspect="1" noChangeArrowheads="1"/>
            </p:cNvPicPr>
            <p:nvPr/>
          </p:nvPicPr>
          <p:blipFill>
            <a:blip r:embed="rId13" cstate="email"/>
            <a:srcRect/>
            <a:stretch>
              <a:fillRect/>
            </a:stretch>
          </p:blipFill>
          <p:spPr bwMode="auto">
            <a:xfrm>
              <a:off x="7704490" y="908720"/>
              <a:ext cx="1439510" cy="1080000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pic>
          <p:nvPicPr>
            <p:cNvPr id="22" name="Picture 16" descr="C:\Documents and Settings\1\Рабочий стол\Фото для презентации\Александра Францева (горные лыжи - пара).jpg"/>
            <p:cNvPicPr>
              <a:picLocks noChangeAspect="1" noChangeArrowheads="1"/>
            </p:cNvPicPr>
            <p:nvPr/>
          </p:nvPicPr>
          <p:blipFill>
            <a:blip r:embed="rId14" cstate="email"/>
            <a:srcRect/>
            <a:stretch>
              <a:fillRect/>
            </a:stretch>
          </p:blipFill>
          <p:spPr bwMode="auto">
            <a:xfrm>
              <a:off x="4932040" y="836712"/>
              <a:ext cx="1951935" cy="1224016"/>
            </a:xfrm>
            <a:prstGeom prst="rect">
              <a:avLst/>
            </a:prstGeom>
            <a:noFill/>
            <a:effectLst>
              <a:softEdge rad="317500"/>
            </a:effectLst>
          </p:spPr>
        </p:pic>
        <p:pic>
          <p:nvPicPr>
            <p:cNvPr id="23" name="Picture 17" descr="C:\Documents and Settings\1\Рабочий стол\Фото для презентации\Скобрев.jpg"/>
            <p:cNvPicPr>
              <a:picLocks noChangeAspect="1" noChangeArrowheads="1"/>
            </p:cNvPicPr>
            <p:nvPr/>
          </p:nvPicPr>
          <p:blipFill>
            <a:blip r:embed="rId15" cstate="email"/>
            <a:srcRect/>
            <a:stretch>
              <a:fillRect/>
            </a:stretch>
          </p:blipFill>
          <p:spPr bwMode="auto">
            <a:xfrm>
              <a:off x="7704000" y="3212976"/>
              <a:ext cx="1440000" cy="1080000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pic>
          <p:nvPicPr>
            <p:cNvPr id="24" name="Picture 2" descr="C:\Documents and Settings\1\Рабочий стол\Фото для презентации\Чудинов (скелетон).jpg"/>
            <p:cNvPicPr>
              <a:picLocks noChangeAspect="1" noChangeArrowheads="1"/>
            </p:cNvPicPr>
            <p:nvPr/>
          </p:nvPicPr>
          <p:blipFill>
            <a:blip r:embed="rId16" cstate="email"/>
            <a:srcRect/>
            <a:stretch>
              <a:fillRect/>
            </a:stretch>
          </p:blipFill>
          <p:spPr bwMode="auto">
            <a:xfrm>
              <a:off x="5436096" y="2492896"/>
              <a:ext cx="1618844" cy="1080000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pic>
          <p:nvPicPr>
            <p:cNvPr id="25" name="Picture 8" descr="Картинка 21 из 1776">
              <a:hlinkClick r:id="rId17"/>
            </p:cNvPr>
            <p:cNvPicPr>
              <a:picLocks noChangeAspect="1" noChangeArrowheads="1"/>
            </p:cNvPicPr>
            <p:nvPr/>
          </p:nvPicPr>
          <p:blipFill>
            <a:blip r:embed="rId18" cstate="screen"/>
            <a:srcRect/>
            <a:stretch>
              <a:fillRect/>
            </a:stretch>
          </p:blipFill>
          <p:spPr bwMode="auto">
            <a:xfrm>
              <a:off x="5076056" y="3212976"/>
              <a:ext cx="2188528" cy="1494605"/>
            </a:xfrm>
            <a:prstGeom prst="rect">
              <a:avLst/>
            </a:prstGeom>
            <a:noFill/>
            <a:effectLst>
              <a:softEdge rad="317500"/>
            </a:effectLst>
          </p:spPr>
        </p:pic>
        <p:pic>
          <p:nvPicPr>
            <p:cNvPr id="26" name="Picture 5" descr="C:\Documents and Settings\1\Рабочий стол\Фото для презентации\А.Демченко.jpg"/>
            <p:cNvPicPr>
              <a:picLocks noChangeAspect="1" noChangeArrowheads="1"/>
            </p:cNvPicPr>
            <p:nvPr/>
          </p:nvPicPr>
          <p:blipFill>
            <a:blip r:embed="rId19" cstate="email"/>
            <a:srcRect/>
            <a:stretch>
              <a:fillRect/>
            </a:stretch>
          </p:blipFill>
          <p:spPr bwMode="auto">
            <a:xfrm>
              <a:off x="5436096" y="5311314"/>
              <a:ext cx="1078980" cy="1546686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</p:spTree>
    <p:extLst>
      <p:ext uri="{BB962C8B-B14F-4D97-AF65-F5344CB8AC3E}">
        <p14:creationId xmlns:p14="http://schemas.microsoft.com/office/powerpoint/2010/main" val="236293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068" y="-92546"/>
            <a:ext cx="6337300" cy="503238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>
                <a:solidFill>
                  <a:schemeClr val="accent1"/>
                </a:solidFill>
                <a:latin typeface="Verdana"/>
                <a:cs typeface="Arial" pitchFamily="34" charset="0"/>
              </a:rPr>
              <a:t>Этапы отбора кандидатов</a:t>
            </a:r>
            <a:endParaRPr lang="ru-RU" dirty="0">
              <a:solidFill>
                <a:schemeClr val="accent1"/>
              </a:solidFill>
            </a:endParaRPr>
          </a:p>
        </p:txBody>
      </p:sp>
      <p:grpSp>
        <p:nvGrpSpPr>
          <p:cNvPr id="3" name="Группа 25"/>
          <p:cNvGrpSpPr/>
          <p:nvPr/>
        </p:nvGrpSpPr>
        <p:grpSpPr>
          <a:xfrm>
            <a:off x="107505" y="644521"/>
            <a:ext cx="5400600" cy="3831818"/>
            <a:chOff x="104647" y="735266"/>
            <a:chExt cx="2759296" cy="2889186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458141" y="1292762"/>
              <a:ext cx="1669989" cy="2784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04647" y="735266"/>
              <a:ext cx="2759296" cy="28891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28600" indent="-228600">
                <a:lnSpc>
                  <a:spcPct val="150000"/>
                </a:lnSpc>
                <a:spcAft>
                  <a:spcPts val="600"/>
                </a:spcAft>
                <a:buAutoNum type="arabicPeriod"/>
                <a:tabLst>
                  <a:tab pos="4572000" algn="l"/>
                </a:tabLst>
                <a:defRPr/>
              </a:pPr>
              <a:r>
                <a:rPr lang="ru-RU" sz="1200" b="1" dirty="0" smtClean="0">
                  <a:solidFill>
                    <a:srgbClr val="0070C0"/>
                  </a:solidFill>
                  <a:latin typeface="Verdana" pitchFamily="34" charset="0"/>
                  <a:cs typeface="Arial" pitchFamily="34" charset="0"/>
                </a:rPr>
                <a:t>Определение интересующей позиции</a:t>
              </a:r>
            </a:p>
            <a:p>
              <a:pPr marL="228600" indent="-228600">
                <a:lnSpc>
                  <a:spcPct val="150000"/>
                </a:lnSpc>
                <a:spcAft>
                  <a:spcPts val="600"/>
                </a:spcAft>
                <a:buAutoNum type="arabicPeriod"/>
                <a:tabLst>
                  <a:tab pos="4572000" algn="l"/>
                </a:tabLst>
                <a:defRPr/>
              </a:pPr>
              <a:r>
                <a:rPr lang="ru-RU" sz="1200" b="1" dirty="0" smtClean="0">
                  <a:solidFill>
                    <a:srgbClr val="0070C0"/>
                  </a:solidFill>
                  <a:latin typeface="Verdana" pitchFamily="34" charset="0"/>
                  <a:cs typeface="Arial" pitchFamily="34" charset="0"/>
                </a:rPr>
                <a:t>Регистрация на сайте </a:t>
              </a:r>
              <a:r>
                <a:rPr lang="en-US" sz="1200" b="1" dirty="0" smtClean="0">
                  <a:solidFill>
                    <a:srgbClr val="0070C0"/>
                  </a:solidFill>
                  <a:latin typeface="Verdana" pitchFamily="34" charset="0"/>
                  <a:cs typeface="Arial" pitchFamily="34" charset="0"/>
                </a:rPr>
                <a:t>Job</a:t>
              </a:r>
              <a:r>
                <a:rPr lang="ru-RU" sz="1200" b="1" dirty="0" smtClean="0">
                  <a:solidFill>
                    <a:srgbClr val="0070C0"/>
                  </a:solidFill>
                  <a:latin typeface="Verdana" pitchFamily="34" charset="0"/>
                  <a:cs typeface="Arial" pitchFamily="34" charset="0"/>
                </a:rPr>
                <a:t>.</a:t>
              </a:r>
              <a:r>
                <a:rPr lang="en-US" sz="1200" b="1" dirty="0" smtClean="0">
                  <a:solidFill>
                    <a:srgbClr val="0070C0"/>
                  </a:solidFill>
                  <a:latin typeface="Verdana" pitchFamily="34" charset="0"/>
                  <a:cs typeface="Arial" pitchFamily="34" charset="0"/>
                </a:rPr>
                <a:t>Sochi2014.com</a:t>
              </a:r>
            </a:p>
            <a:p>
              <a:pPr marL="228600" indent="-228600">
                <a:lnSpc>
                  <a:spcPct val="150000"/>
                </a:lnSpc>
                <a:spcAft>
                  <a:spcPts val="600"/>
                </a:spcAft>
                <a:buAutoNum type="arabicPeriod"/>
                <a:tabLst>
                  <a:tab pos="4572000" algn="l"/>
                </a:tabLst>
                <a:defRPr/>
              </a:pPr>
              <a:r>
                <a:rPr lang="ru-RU" sz="1200" b="1" dirty="0" smtClean="0">
                  <a:solidFill>
                    <a:srgbClr val="0070C0"/>
                  </a:solidFill>
                  <a:latin typeface="Verdana" pitchFamily="34" charset="0"/>
                  <a:cs typeface="Arial" pitchFamily="34" charset="0"/>
                </a:rPr>
                <a:t>Прохождение интервью (анкетирование, тестирование)</a:t>
              </a:r>
            </a:p>
            <a:p>
              <a:pPr marL="228600" indent="-228600">
                <a:lnSpc>
                  <a:spcPct val="150000"/>
                </a:lnSpc>
                <a:spcAft>
                  <a:spcPts val="600"/>
                </a:spcAft>
                <a:buAutoNum type="arabicPeriod"/>
                <a:tabLst>
                  <a:tab pos="4572000" algn="l"/>
                </a:tabLst>
                <a:defRPr/>
              </a:pPr>
              <a:r>
                <a:rPr lang="ru-RU" sz="1200" b="1" dirty="0" smtClean="0">
                  <a:solidFill>
                    <a:srgbClr val="0070C0"/>
                  </a:solidFill>
                  <a:latin typeface="Verdana" pitchFamily="34" charset="0"/>
                  <a:cs typeface="Arial" pitchFamily="34" charset="0"/>
                </a:rPr>
                <a:t>Получение предложения о работе</a:t>
              </a:r>
            </a:p>
            <a:p>
              <a:pPr marL="228600" indent="-228600">
                <a:lnSpc>
                  <a:spcPct val="150000"/>
                </a:lnSpc>
                <a:spcAft>
                  <a:spcPts val="600"/>
                </a:spcAft>
                <a:buAutoNum type="arabicPeriod"/>
                <a:tabLst>
                  <a:tab pos="4572000" algn="l"/>
                </a:tabLst>
                <a:defRPr/>
              </a:pPr>
              <a:r>
                <a:rPr lang="ru-RU" sz="1200" b="1" dirty="0" smtClean="0">
                  <a:solidFill>
                    <a:srgbClr val="0070C0"/>
                  </a:solidFill>
                  <a:latin typeface="Verdana" pitchFamily="34" charset="0"/>
                  <a:cs typeface="Arial" pitchFamily="34" charset="0"/>
                </a:rPr>
                <a:t>Ожидание начала работы</a:t>
              </a:r>
            </a:p>
            <a:p>
              <a:pPr marL="228600" indent="-228600">
                <a:lnSpc>
                  <a:spcPct val="150000"/>
                </a:lnSpc>
                <a:spcAft>
                  <a:spcPts val="600"/>
                </a:spcAft>
                <a:buAutoNum type="arabicPeriod"/>
                <a:tabLst>
                  <a:tab pos="4572000" algn="l"/>
                </a:tabLst>
                <a:defRPr/>
              </a:pPr>
              <a:r>
                <a:rPr lang="ru-RU" sz="1200" b="1" dirty="0" smtClean="0">
                  <a:solidFill>
                    <a:srgbClr val="0070C0"/>
                  </a:solidFill>
                  <a:latin typeface="Verdana" pitchFamily="34" charset="0"/>
                  <a:cs typeface="Arial" pitchFamily="34" charset="0"/>
                </a:rPr>
                <a:t>Аккредитация</a:t>
              </a:r>
            </a:p>
            <a:p>
              <a:pPr marL="228600" indent="-228600">
                <a:lnSpc>
                  <a:spcPct val="150000"/>
                </a:lnSpc>
                <a:spcAft>
                  <a:spcPts val="600"/>
                </a:spcAft>
                <a:buAutoNum type="arabicPeriod"/>
                <a:tabLst>
                  <a:tab pos="4572000" algn="l"/>
                </a:tabLst>
                <a:defRPr/>
              </a:pPr>
              <a:r>
                <a:rPr lang="ru-RU" sz="1200" b="1" dirty="0" smtClean="0">
                  <a:solidFill>
                    <a:srgbClr val="0070C0"/>
                  </a:solidFill>
                  <a:latin typeface="Verdana" pitchFamily="34" charset="0"/>
                  <a:cs typeface="Arial" pitchFamily="34" charset="0"/>
                </a:rPr>
                <a:t>Подписание трудового договора</a:t>
              </a:r>
            </a:p>
            <a:p>
              <a:pPr marL="228600" indent="-228600">
                <a:lnSpc>
                  <a:spcPct val="150000"/>
                </a:lnSpc>
                <a:spcAft>
                  <a:spcPts val="600"/>
                </a:spcAft>
                <a:buAutoNum type="arabicPeriod"/>
                <a:tabLst>
                  <a:tab pos="4572000" algn="l"/>
                </a:tabLst>
                <a:defRPr/>
              </a:pPr>
              <a:r>
                <a:rPr lang="ru-RU" sz="1200" b="1" dirty="0" smtClean="0">
                  <a:solidFill>
                    <a:srgbClr val="0070C0"/>
                  </a:solidFill>
                  <a:latin typeface="Verdana" pitchFamily="34" charset="0"/>
                  <a:cs typeface="Arial" pitchFamily="34" charset="0"/>
                </a:rPr>
                <a:t>Переезд в Сочи</a:t>
              </a:r>
            </a:p>
            <a:p>
              <a:pPr marL="228600" indent="-228600">
                <a:lnSpc>
                  <a:spcPct val="150000"/>
                </a:lnSpc>
                <a:spcAft>
                  <a:spcPts val="600"/>
                </a:spcAft>
                <a:buAutoNum type="arabicPeriod"/>
                <a:tabLst>
                  <a:tab pos="4572000" algn="l"/>
                </a:tabLst>
                <a:defRPr/>
              </a:pPr>
              <a:r>
                <a:rPr lang="ru-RU" sz="1200" b="1" dirty="0" smtClean="0">
                  <a:solidFill>
                    <a:srgbClr val="0070C0"/>
                  </a:solidFill>
                  <a:latin typeface="Verdana" pitchFamily="34" charset="0"/>
                  <a:cs typeface="Arial" pitchFamily="34" charset="0"/>
                </a:rPr>
                <a:t>Размещение в Сочи </a:t>
              </a:r>
            </a:p>
            <a:p>
              <a:pPr marL="228600" indent="-228600">
                <a:lnSpc>
                  <a:spcPct val="150000"/>
                </a:lnSpc>
                <a:spcAft>
                  <a:spcPts val="600"/>
                </a:spcAft>
                <a:buAutoNum type="arabicPeriod"/>
                <a:tabLst>
                  <a:tab pos="4572000" algn="l"/>
                </a:tabLst>
                <a:defRPr/>
              </a:pPr>
              <a:r>
                <a:rPr lang="ru-RU" sz="1200" b="1" dirty="0" smtClean="0">
                  <a:solidFill>
                    <a:srgbClr val="0070C0"/>
                  </a:solidFill>
                  <a:latin typeface="Verdana" pitchFamily="34" charset="0"/>
                  <a:cs typeface="Arial" pitchFamily="34" charset="0"/>
                </a:rPr>
                <a:t>Выполнение работы</a:t>
              </a:r>
            </a:p>
          </p:txBody>
        </p:sp>
      </p:grpSp>
      <p:pic>
        <p:nvPicPr>
          <p:cNvPr id="7" name="Picture 2" descr="Картинка 36 из 1317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3968" y="596855"/>
            <a:ext cx="4644008" cy="2880321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8" name="Picture 4" descr="Картинка 20 из 420089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5" y="2427734"/>
            <a:ext cx="4848225" cy="3228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9983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2571750"/>
            <a:ext cx="8388350" cy="685800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/>
              <a:t>Ваши вопросы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3331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6162688" y="2714634"/>
            <a:ext cx="1368425" cy="10072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532" name="Заголовок 2"/>
          <p:cNvSpPr txBox="1">
            <a:spLocks/>
          </p:cNvSpPr>
          <p:nvPr/>
        </p:nvSpPr>
        <p:spPr bwMode="auto">
          <a:xfrm>
            <a:off x="293688" y="842962"/>
            <a:ext cx="8475662" cy="336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sz="1600" dirty="0"/>
              <a:t>Координатор Проекта со стороны Оргкомитета  -  Чепрасова Наталья Станиславовна, Руководитель управления найма персонала </a:t>
            </a:r>
            <a:endParaRPr lang="ru-RU" sz="1600" dirty="0" smtClean="0"/>
          </a:p>
          <a:p>
            <a:r>
              <a:rPr lang="ru-RU" sz="1600" dirty="0" smtClean="0"/>
              <a:t>тел</a:t>
            </a:r>
            <a:r>
              <a:rPr lang="ru-RU" sz="1600" dirty="0"/>
              <a:t>: (495) 984 20 14 (#2093), </a:t>
            </a:r>
            <a:endParaRPr lang="ru-RU" sz="1600" dirty="0" smtClean="0"/>
          </a:p>
          <a:p>
            <a:r>
              <a:rPr lang="en-US" sz="1600" dirty="0" smtClean="0"/>
              <a:t>E</a:t>
            </a:r>
            <a:r>
              <a:rPr lang="ru-RU" sz="1600" dirty="0"/>
              <a:t>-</a:t>
            </a:r>
            <a:r>
              <a:rPr lang="en-US" sz="1600" dirty="0"/>
              <a:t>mail</a:t>
            </a:r>
            <a:r>
              <a:rPr lang="ru-RU" sz="1600" dirty="0"/>
              <a:t>: </a:t>
            </a:r>
            <a:r>
              <a:rPr lang="en-US" sz="1600" u="sng" dirty="0" err="1">
                <a:hlinkClick r:id="rId3"/>
              </a:rPr>
              <a:t>NCheprasova</a:t>
            </a:r>
            <a:r>
              <a:rPr lang="ru-RU" sz="1600" u="sng" dirty="0">
                <a:hlinkClick r:id="rId3"/>
              </a:rPr>
              <a:t>@</a:t>
            </a:r>
            <a:r>
              <a:rPr lang="en-US" sz="1600" u="sng" dirty="0">
                <a:hlinkClick r:id="rId3"/>
              </a:rPr>
              <a:t>SOCHI</a:t>
            </a:r>
            <a:r>
              <a:rPr lang="ru-RU" sz="1600" u="sng" dirty="0">
                <a:hlinkClick r:id="rId3"/>
              </a:rPr>
              <a:t>2014.</a:t>
            </a:r>
            <a:r>
              <a:rPr lang="en-US" sz="1600" u="sng" dirty="0">
                <a:hlinkClick r:id="rId3"/>
              </a:rPr>
              <a:t>COM</a:t>
            </a:r>
            <a:r>
              <a:rPr lang="ru-RU" sz="1600" dirty="0" smtClean="0"/>
              <a:t>)</a:t>
            </a:r>
          </a:p>
          <a:p>
            <a:endParaRPr lang="ru-RU" sz="1600" dirty="0"/>
          </a:p>
          <a:p>
            <a:r>
              <a:rPr lang="ru-RU" sz="1600" dirty="0"/>
              <a:t> </a:t>
            </a:r>
          </a:p>
          <a:p>
            <a:r>
              <a:rPr lang="ru-RU" sz="1600" dirty="0"/>
              <a:t>Поставщик Оргкомитета по привлечению временного персонала компания ООО «Адэкко»</a:t>
            </a:r>
          </a:p>
          <a:p>
            <a:r>
              <a:rPr lang="ru-RU" sz="1600" dirty="0"/>
              <a:t>Менеджер проекта Пахомов Александр Александрович </a:t>
            </a:r>
          </a:p>
          <a:p>
            <a:r>
              <a:rPr lang="ru-RU" sz="1600" dirty="0"/>
              <a:t>Тел.: +7 (495) 984 2014 (#23163), Моб. +7 (926) 295 28 49, </a:t>
            </a:r>
          </a:p>
          <a:p>
            <a:r>
              <a:rPr lang="en-US" sz="1600" dirty="0"/>
              <a:t>E-mail</a:t>
            </a:r>
            <a:r>
              <a:rPr lang="ru-RU" sz="1600" dirty="0"/>
              <a:t>: </a:t>
            </a:r>
            <a:r>
              <a:rPr lang="ru-RU" sz="1600" u="sng" dirty="0">
                <a:hlinkClick r:id="rId4"/>
              </a:rPr>
              <a:t>А</a:t>
            </a:r>
            <a:r>
              <a:rPr lang="en-US" sz="1600" u="sng" dirty="0">
                <a:hlinkClick r:id="rId4"/>
              </a:rPr>
              <a:t>Pakhomov</a:t>
            </a:r>
            <a:r>
              <a:rPr lang="ru-RU" sz="1600" u="sng" dirty="0">
                <a:hlinkClick r:id="rId4"/>
              </a:rPr>
              <a:t>@</a:t>
            </a:r>
            <a:r>
              <a:rPr lang="en-US" sz="1600" u="sng" dirty="0">
                <a:hlinkClick r:id="rId4"/>
              </a:rPr>
              <a:t>SOCHI</a:t>
            </a:r>
            <a:r>
              <a:rPr lang="ru-RU" sz="1600" u="sng" dirty="0">
                <a:hlinkClick r:id="rId4"/>
              </a:rPr>
              <a:t>2014.</a:t>
            </a:r>
            <a:r>
              <a:rPr lang="en-US" sz="1600" u="sng" dirty="0">
                <a:hlinkClick r:id="rId4"/>
              </a:rPr>
              <a:t>COM</a:t>
            </a:r>
            <a:r>
              <a:rPr lang="en-US" sz="1600" dirty="0"/>
              <a:t> </a:t>
            </a:r>
            <a:endParaRPr lang="ru-RU" sz="1600" dirty="0"/>
          </a:p>
        </p:txBody>
      </p:sp>
      <p:sp>
        <p:nvSpPr>
          <p:cNvPr id="7" name="Заголовок 9"/>
          <p:cNvSpPr txBox="1">
            <a:spLocks/>
          </p:cNvSpPr>
          <p:nvPr/>
        </p:nvSpPr>
        <p:spPr>
          <a:xfrm>
            <a:off x="1547664" y="195486"/>
            <a:ext cx="6337300" cy="503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207AB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ru-RU" dirty="0" smtClean="0"/>
              <a:t>Наши контакты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094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2571750"/>
            <a:ext cx="8388350" cy="685800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/>
              <a:t>Спасибо за Ваше внимание!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83759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6162688" y="2714634"/>
            <a:ext cx="1368425" cy="10072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1566751" y="73175"/>
            <a:ext cx="6286544" cy="53578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Олимпийские и </a:t>
            </a:r>
            <a:r>
              <a:rPr lang="ru-RU" dirty="0" err="1" smtClean="0"/>
              <a:t>Паралимпийские</a:t>
            </a:r>
            <a:r>
              <a:rPr lang="ru-RU" dirty="0" smtClean="0"/>
              <a:t> Игры в Сочи – это…</a:t>
            </a:r>
            <a:endParaRPr lang="ru-RU" dirty="0"/>
          </a:p>
        </p:txBody>
      </p:sp>
      <p:sp>
        <p:nvSpPr>
          <p:cNvPr id="7" name="Содержимое 1"/>
          <p:cNvSpPr>
            <a:spLocks noGrp="1"/>
          </p:cNvSpPr>
          <p:nvPr>
            <p:ph idx="1"/>
          </p:nvPr>
        </p:nvSpPr>
        <p:spPr>
          <a:xfrm>
            <a:off x="3962401" y="885825"/>
            <a:ext cx="4876800" cy="3204048"/>
          </a:xfrm>
        </p:spPr>
        <p:txBody>
          <a:bodyPr>
            <a:noAutofit/>
          </a:bodyPr>
          <a:lstStyle/>
          <a:p>
            <a:pPr lvl="1">
              <a:spcAft>
                <a:spcPts val="1500"/>
              </a:spcAft>
              <a:buClr>
                <a:srgbClr val="00B050"/>
              </a:buClr>
              <a:buSzPct val="120000"/>
              <a:buFont typeface="Wingdings" pitchFamily="2" charset="2"/>
              <a:buChar char="ü"/>
            </a:pPr>
            <a:r>
              <a:rPr lang="ru-RU" sz="1200" dirty="0" smtClean="0"/>
              <a:t>Первые зимние Игры в </a:t>
            </a:r>
            <a:r>
              <a:rPr lang="ru-RU" sz="1200" dirty="0"/>
              <a:t>истории </a:t>
            </a:r>
            <a:r>
              <a:rPr lang="ru-RU" sz="1200" dirty="0" smtClean="0"/>
              <a:t>России</a:t>
            </a:r>
          </a:p>
          <a:p>
            <a:pPr lvl="1">
              <a:spcAft>
                <a:spcPts val="1500"/>
              </a:spcAft>
              <a:buClr>
                <a:srgbClr val="00B050"/>
              </a:buClr>
              <a:buSzPct val="120000"/>
              <a:buFont typeface="Wingdings" pitchFamily="2" charset="2"/>
              <a:buChar char="ü"/>
            </a:pPr>
            <a:r>
              <a:rPr lang="ru-RU" sz="1200" dirty="0" smtClean="0"/>
              <a:t>Более 80 </a:t>
            </a:r>
            <a:r>
              <a:rPr lang="ru-RU" sz="1200" dirty="0"/>
              <a:t>стран-участниц</a:t>
            </a:r>
          </a:p>
          <a:p>
            <a:pPr lvl="1">
              <a:spcAft>
                <a:spcPts val="1500"/>
              </a:spcAft>
              <a:buClr>
                <a:srgbClr val="00B050"/>
              </a:buClr>
              <a:buSzPct val="120000"/>
              <a:buFont typeface="Wingdings" pitchFamily="2" charset="2"/>
              <a:buChar char="ü"/>
            </a:pPr>
            <a:r>
              <a:rPr lang="ru-RU" sz="1200" dirty="0" smtClean="0"/>
              <a:t>Более 5,200 </a:t>
            </a:r>
            <a:r>
              <a:rPr lang="ru-RU" sz="1200" dirty="0"/>
              <a:t>спортсменов и официальных лиц</a:t>
            </a:r>
          </a:p>
          <a:p>
            <a:pPr lvl="1">
              <a:spcAft>
                <a:spcPts val="1500"/>
              </a:spcAft>
              <a:buClr>
                <a:srgbClr val="00B050"/>
              </a:buClr>
              <a:buSzPct val="120000"/>
              <a:buFont typeface="Wingdings" pitchFamily="2" charset="2"/>
              <a:buChar char="ü"/>
            </a:pPr>
            <a:r>
              <a:rPr lang="ru-RU" sz="1200" dirty="0" smtClean="0"/>
              <a:t>Более 9,500 </a:t>
            </a:r>
            <a:r>
              <a:rPr lang="ru-RU" sz="1200" dirty="0"/>
              <a:t>представителей СМИ</a:t>
            </a:r>
          </a:p>
          <a:p>
            <a:pPr lvl="1">
              <a:spcAft>
                <a:spcPts val="1500"/>
              </a:spcAft>
              <a:buClr>
                <a:srgbClr val="00B050"/>
              </a:buClr>
              <a:buSzPct val="120000"/>
              <a:buFont typeface="Wingdings" pitchFamily="2" charset="2"/>
              <a:buChar char="ü"/>
            </a:pPr>
            <a:r>
              <a:rPr lang="ru-RU" sz="1200" dirty="0"/>
              <a:t>2 миллиона билетов</a:t>
            </a:r>
          </a:p>
          <a:p>
            <a:pPr lvl="1">
              <a:spcAft>
                <a:spcPts val="1500"/>
              </a:spcAft>
              <a:buClr>
                <a:srgbClr val="00B050"/>
              </a:buClr>
              <a:buSzPct val="120000"/>
              <a:buFont typeface="Wingdings" pitchFamily="2" charset="2"/>
              <a:buChar char="ü"/>
            </a:pPr>
            <a:r>
              <a:rPr lang="ru-RU" sz="1200" dirty="0"/>
              <a:t>3 миллиарда телезрителей в </a:t>
            </a:r>
            <a:r>
              <a:rPr lang="ru-RU" sz="1200" dirty="0" smtClean="0"/>
              <a:t>130 </a:t>
            </a:r>
            <a:r>
              <a:rPr lang="ru-RU" sz="1200" dirty="0"/>
              <a:t>странах</a:t>
            </a:r>
          </a:p>
          <a:p>
            <a:pPr lvl="1">
              <a:spcAft>
                <a:spcPts val="1500"/>
              </a:spcAft>
              <a:buClr>
                <a:srgbClr val="00B050"/>
              </a:buClr>
              <a:buSzPct val="120000"/>
              <a:buFont typeface="Wingdings" pitchFamily="2" charset="2"/>
              <a:buChar char="ü"/>
            </a:pPr>
            <a:r>
              <a:rPr lang="ru-RU" sz="1200" dirty="0"/>
              <a:t>Охват максимально широкой аудитории за счет новейших цифровых </a:t>
            </a:r>
            <a:r>
              <a:rPr lang="ru-RU" sz="1200" dirty="0" smtClean="0"/>
              <a:t>технологий</a:t>
            </a:r>
          </a:p>
          <a:p>
            <a:pPr lvl="1">
              <a:spcAft>
                <a:spcPts val="1500"/>
              </a:spcAft>
              <a:buClr>
                <a:srgbClr val="00B050"/>
              </a:buClr>
              <a:buSzPct val="120000"/>
              <a:buFont typeface="Wingdings" pitchFamily="2" charset="2"/>
              <a:buChar char="ü"/>
            </a:pPr>
            <a:r>
              <a:rPr lang="ru-RU" sz="1200" dirty="0" smtClean="0"/>
              <a:t>Десятки тысяч людей, вовлеченных в организацию и проведение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/>
          <a:srcRect t="1801" r="7732" b="4502"/>
          <a:stretch>
            <a:fillRect/>
          </a:stretch>
        </p:blipFill>
        <p:spPr bwMode="auto">
          <a:xfrm>
            <a:off x="352430" y="830408"/>
            <a:ext cx="3332067" cy="1706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 t="13272" r="12081" b="3476"/>
          <a:stretch>
            <a:fillRect/>
          </a:stretch>
        </p:blipFill>
        <p:spPr bwMode="auto">
          <a:xfrm>
            <a:off x="342902" y="2654729"/>
            <a:ext cx="3355039" cy="15480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1138140" y="4445119"/>
            <a:ext cx="70428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defRPr/>
            </a:pPr>
            <a:r>
              <a:rPr lang="ru-RU" sz="2200" b="1" dirty="0" smtClean="0">
                <a:solidFill>
                  <a:srgbClr val="005BBB"/>
                </a:solidFill>
                <a:ea typeface="ＭＳ Ｐゴシック" pitchFamily="-65" charset="-128"/>
              </a:rPr>
              <a:t>Лучшие Игры делают лучшие люди!</a:t>
            </a:r>
          </a:p>
        </p:txBody>
      </p:sp>
    </p:spTree>
    <p:extLst>
      <p:ext uri="{BB962C8B-B14F-4D97-AF65-F5344CB8AC3E}">
        <p14:creationId xmlns:p14="http://schemas.microsoft.com/office/powerpoint/2010/main" val="146313037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6162688" y="2714634"/>
            <a:ext cx="1368425" cy="10072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532" name="Заголовок 2"/>
          <p:cNvSpPr txBox="1">
            <a:spLocks/>
          </p:cNvSpPr>
          <p:nvPr/>
        </p:nvSpPr>
        <p:spPr bwMode="auto">
          <a:xfrm>
            <a:off x="293688" y="771550"/>
            <a:ext cx="8475662" cy="336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sz="1600" b="1" dirty="0">
                <a:solidFill>
                  <a:srgbClr val="0070C0"/>
                </a:solidFill>
              </a:rPr>
              <a:t>Автономная некоммерческая организация «Организационный комитет XXII Олимпийских зимних игр и XI Паралимпийских зимних игр 2014 года в Сочи</a:t>
            </a:r>
            <a:r>
              <a:rPr lang="ru-RU" sz="1600" b="1" dirty="0" smtClean="0">
                <a:solidFill>
                  <a:srgbClr val="0070C0"/>
                </a:solidFill>
              </a:rPr>
              <a:t>»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(ОКОИ)</a:t>
            </a:r>
            <a:endParaRPr lang="ru-RU" sz="1600" dirty="0">
              <a:solidFill>
                <a:srgbClr val="0070C0"/>
              </a:solidFill>
            </a:endParaRPr>
          </a:p>
          <a:p>
            <a:r>
              <a:rPr lang="en-US" sz="1400" b="1" dirty="0">
                <a:solidFill>
                  <a:srgbClr val="0070C0"/>
                </a:solidFill>
              </a:rPr>
              <a:t> </a:t>
            </a:r>
            <a:endParaRPr lang="ru-RU" sz="1400" dirty="0">
              <a:solidFill>
                <a:srgbClr val="0070C0"/>
              </a:solidFill>
            </a:endParaRPr>
          </a:p>
          <a:p>
            <a:pPr algn="ctr"/>
            <a:r>
              <a:rPr lang="ru-RU" sz="1400" b="1" dirty="0">
                <a:solidFill>
                  <a:srgbClr val="FF0000"/>
                </a:solidFill>
              </a:rPr>
              <a:t>Создан по указу Президента РФ в 2007 </a:t>
            </a:r>
            <a:r>
              <a:rPr lang="ru-RU" sz="1400" b="1" dirty="0" smtClean="0">
                <a:solidFill>
                  <a:srgbClr val="FF0000"/>
                </a:solidFill>
              </a:rPr>
              <a:t>году</a:t>
            </a:r>
          </a:p>
          <a:p>
            <a:pPr algn="ctr"/>
            <a:endParaRPr lang="ru-RU" sz="1400" b="1" dirty="0">
              <a:solidFill>
                <a:srgbClr val="FF000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Управляется </a:t>
            </a:r>
            <a:r>
              <a:rPr lang="ru-RU" sz="1400" b="1" dirty="0">
                <a:solidFill>
                  <a:srgbClr val="FF0000"/>
                </a:solidFill>
              </a:rPr>
              <a:t>Н</a:t>
            </a:r>
            <a:r>
              <a:rPr lang="ru-RU" sz="1400" b="1" dirty="0" smtClean="0">
                <a:solidFill>
                  <a:srgbClr val="FF0000"/>
                </a:solidFill>
              </a:rPr>
              <a:t>аблюдательным Советом при Президенте РФ</a:t>
            </a:r>
            <a:endParaRPr lang="ru-RU" sz="1400" dirty="0">
              <a:solidFill>
                <a:srgbClr val="FF0000"/>
              </a:solidFill>
            </a:endParaRPr>
          </a:p>
          <a:p>
            <a:endParaRPr lang="ru-RU" sz="1400" b="1" dirty="0" smtClean="0"/>
          </a:p>
          <a:p>
            <a:endParaRPr lang="ru-RU" sz="1400" b="1" dirty="0"/>
          </a:p>
          <a:p>
            <a:pPr algn="ctr"/>
            <a:endParaRPr lang="ru-RU" sz="1400" b="1" dirty="0" smtClean="0"/>
          </a:p>
          <a:p>
            <a:pPr algn="ctr"/>
            <a:r>
              <a:rPr lang="ru-RU" sz="1400" b="1" dirty="0" smtClean="0"/>
              <a:t>Оргкомитет </a:t>
            </a:r>
            <a:r>
              <a:rPr lang="ru-RU" sz="1400" b="1" dirty="0"/>
              <a:t>"Сочи-2014" разрабатывает планы и организует проведение всех мероприятий Олимпийских и Паралимпийских Игр</a:t>
            </a:r>
            <a:r>
              <a:rPr lang="ru-RU" sz="1400" b="1" dirty="0" smtClean="0"/>
              <a:t>.</a:t>
            </a:r>
            <a:endParaRPr lang="ru-RU" sz="1400" b="1" dirty="0"/>
          </a:p>
        </p:txBody>
      </p:sp>
      <p:sp>
        <p:nvSpPr>
          <p:cNvPr id="6" name="Заголовок 9"/>
          <p:cNvSpPr txBox="1">
            <a:spLocks/>
          </p:cNvSpPr>
          <p:nvPr/>
        </p:nvSpPr>
        <p:spPr>
          <a:xfrm>
            <a:off x="1547664" y="195486"/>
            <a:ext cx="6337300" cy="503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207AB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Оргкомитет Сочи 2014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402531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Функциональные направления</a:t>
            </a:r>
            <a:endParaRPr lang="ru-RU" dirty="0"/>
          </a:p>
        </p:txBody>
      </p:sp>
      <p:grpSp>
        <p:nvGrpSpPr>
          <p:cNvPr id="11" name="Группа 38"/>
          <p:cNvGrpSpPr>
            <a:grpSpLocks/>
          </p:cNvGrpSpPr>
          <p:nvPr/>
        </p:nvGrpSpPr>
        <p:grpSpPr bwMode="auto">
          <a:xfrm>
            <a:off x="395536" y="915566"/>
            <a:ext cx="4304928" cy="3897288"/>
            <a:chOff x="214282" y="1450396"/>
            <a:chExt cx="4572032" cy="4668794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4282" y="1450396"/>
              <a:ext cx="4572032" cy="4668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Овал 33"/>
            <p:cNvSpPr>
              <a:spLocks noChangeArrowheads="1"/>
            </p:cNvSpPr>
            <p:nvPr/>
          </p:nvSpPr>
          <p:spPr bwMode="auto">
            <a:xfrm>
              <a:off x="1979712" y="3212976"/>
              <a:ext cx="1080120" cy="108012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ru-RU"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endParaRPr>
            </a:p>
          </p:txBody>
        </p:sp>
      </p:grp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23" y="766889"/>
            <a:ext cx="3644901" cy="4325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026"/>
          <p:cNvSpPr>
            <a:spLocks noChangeArrowheads="1"/>
          </p:cNvSpPr>
          <p:nvPr/>
        </p:nvSpPr>
        <p:spPr bwMode="auto">
          <a:xfrm>
            <a:off x="0" y="0"/>
            <a:ext cx="9144000" cy="321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4686300" y="4338617"/>
            <a:ext cx="404018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lnSpc>
                <a:spcPct val="130000"/>
              </a:lnSpc>
              <a:spcBef>
                <a:spcPct val="50000"/>
              </a:spcBef>
            </a:pPr>
            <a:endParaRPr lang="de-CH" sz="1000">
              <a:solidFill>
                <a:schemeClr val="accent2"/>
              </a:solidFill>
            </a:endParaRPr>
          </a:p>
        </p:txBody>
      </p:sp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190501" y="3253990"/>
            <a:ext cx="4727575" cy="148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10000"/>
              </a:lnSpc>
              <a:buFont typeface="Arial" pitchFamily="34" charset="0"/>
              <a:buNone/>
            </a:pPr>
            <a:r>
              <a:rPr lang="en-US" sz="1100" dirty="0"/>
              <a:t>Adecco Group </a:t>
            </a:r>
            <a:r>
              <a:rPr lang="ru-RU" sz="1100" dirty="0"/>
              <a:t> - ведущая международная компания, предоставляющая решения в области управления персоналом</a:t>
            </a:r>
            <a:r>
              <a:rPr lang="en-US" sz="1100" dirty="0"/>
              <a:t>. </a:t>
            </a:r>
            <a:r>
              <a:rPr lang="ru-RU" sz="1100" dirty="0"/>
              <a:t>Более</a:t>
            </a:r>
            <a:r>
              <a:rPr lang="ru-RU" sz="1100" dirty="0">
                <a:solidFill>
                  <a:srgbClr val="8A746A"/>
                </a:solidFill>
              </a:rPr>
              <a:t> 5,500</a:t>
            </a:r>
            <a:r>
              <a:rPr lang="ru-RU" sz="1100" dirty="0"/>
              <a:t> офисов </a:t>
            </a:r>
            <a:r>
              <a:rPr lang="en-US" sz="1100" dirty="0"/>
              <a:t>Adecco </a:t>
            </a:r>
            <a:r>
              <a:rPr lang="ru-RU" sz="1100" dirty="0"/>
              <a:t>расположены </a:t>
            </a:r>
            <a:endParaRPr lang="en-US" sz="1100" dirty="0"/>
          </a:p>
          <a:p>
            <a:pPr>
              <a:lnSpc>
                <a:spcPct val="110000"/>
              </a:lnSpc>
              <a:buFont typeface="Arial" pitchFamily="34" charset="0"/>
              <a:buNone/>
            </a:pPr>
            <a:r>
              <a:rPr lang="ru-RU" sz="1100" dirty="0"/>
              <a:t>в </a:t>
            </a:r>
            <a:r>
              <a:rPr lang="en-US" sz="1100" dirty="0">
                <a:solidFill>
                  <a:schemeClr val="accent1"/>
                </a:solidFill>
              </a:rPr>
              <a:t>60 </a:t>
            </a:r>
            <a:r>
              <a:rPr lang="ru-RU" sz="1100" dirty="0"/>
              <a:t>странах и регионах по всему миру. В них работает более </a:t>
            </a:r>
            <a:r>
              <a:rPr lang="ru-RU" sz="1100" dirty="0">
                <a:solidFill>
                  <a:srgbClr val="8A746A"/>
                </a:solidFill>
              </a:rPr>
              <a:t>33</a:t>
            </a:r>
            <a:r>
              <a:rPr lang="en-US" sz="1100" dirty="0">
                <a:solidFill>
                  <a:srgbClr val="8A746A"/>
                </a:solidFill>
              </a:rPr>
              <a:t>,</a:t>
            </a:r>
            <a:r>
              <a:rPr lang="ru-RU" sz="1100" dirty="0">
                <a:solidFill>
                  <a:srgbClr val="8A746A"/>
                </a:solidFill>
              </a:rPr>
              <a:t>000</a:t>
            </a:r>
            <a:r>
              <a:rPr lang="en-US" sz="1100" dirty="0"/>
              <a:t> </a:t>
            </a:r>
            <a:r>
              <a:rPr lang="ru-RU" sz="1100" dirty="0"/>
              <a:t>сотрудников.</a:t>
            </a:r>
          </a:p>
          <a:p>
            <a:pPr>
              <a:lnSpc>
                <a:spcPct val="110000"/>
              </a:lnSpc>
              <a:buFont typeface="Arial" pitchFamily="34" charset="0"/>
              <a:buNone/>
            </a:pPr>
            <a:r>
              <a:rPr lang="ru-RU" sz="1100" dirty="0"/>
              <a:t>Ежедневно более </a:t>
            </a:r>
            <a:r>
              <a:rPr lang="ru-RU" sz="1100" dirty="0">
                <a:solidFill>
                  <a:schemeClr val="accent1"/>
                </a:solidFill>
              </a:rPr>
              <a:t>7</a:t>
            </a:r>
            <a:r>
              <a:rPr lang="en-US" sz="1100" dirty="0">
                <a:solidFill>
                  <a:schemeClr val="accent1"/>
                </a:solidFill>
              </a:rPr>
              <a:t>50,000</a:t>
            </a:r>
            <a:r>
              <a:rPr lang="en-US" sz="1100" dirty="0"/>
              <a:t> </a:t>
            </a:r>
            <a:r>
              <a:rPr lang="ru-RU" sz="1100" dirty="0"/>
              <a:t>временных сотрудников </a:t>
            </a:r>
            <a:r>
              <a:rPr lang="en-US" sz="1100" dirty="0"/>
              <a:t>Adecco Group</a:t>
            </a:r>
            <a:r>
              <a:rPr lang="ru-RU" sz="1100" dirty="0"/>
              <a:t> выходит на работу в </a:t>
            </a:r>
            <a:r>
              <a:rPr lang="ru-RU" sz="1100" dirty="0">
                <a:solidFill>
                  <a:srgbClr val="A6A6A6"/>
                </a:solidFill>
              </a:rPr>
              <a:t>1</a:t>
            </a:r>
            <a:r>
              <a:rPr lang="ru-RU" sz="1100" dirty="0">
                <a:solidFill>
                  <a:schemeClr val="accent1"/>
                </a:solidFill>
              </a:rPr>
              <a:t>00</a:t>
            </a:r>
            <a:r>
              <a:rPr lang="en-US" sz="1100" dirty="0">
                <a:solidFill>
                  <a:schemeClr val="accent1"/>
                </a:solidFill>
              </a:rPr>
              <a:t>,000</a:t>
            </a:r>
            <a:r>
              <a:rPr lang="en-US" sz="1100" dirty="0"/>
              <a:t> </a:t>
            </a:r>
            <a:r>
              <a:rPr lang="ru-RU" sz="1100" dirty="0"/>
              <a:t>и более компаний.</a:t>
            </a:r>
            <a:r>
              <a:rPr lang="en-US" sz="1100" dirty="0"/>
              <a:t/>
            </a:r>
            <a:br>
              <a:rPr lang="en-US" sz="1100" dirty="0"/>
            </a:br>
            <a:endParaRPr lang="en-GB" sz="1100" dirty="0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4918076" y="3253979"/>
            <a:ext cx="4087813" cy="96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100" dirty="0"/>
              <a:t>Adecco Group</a:t>
            </a:r>
            <a:r>
              <a:rPr lang="ru-RU" sz="1100" dirty="0"/>
              <a:t> – крупнейшая компания, предоставляющая </a:t>
            </a:r>
            <a:r>
              <a:rPr lang="en-US" sz="1100" dirty="0"/>
              <a:t>HR </a:t>
            </a:r>
            <a:r>
              <a:rPr lang="ru-RU" sz="1100" dirty="0"/>
              <a:t>услуги, входящая в рейтинг </a:t>
            </a:r>
            <a:r>
              <a:rPr lang="en-US" sz="1100" dirty="0"/>
              <a:t>Fortune Global 500. </a:t>
            </a:r>
            <a:r>
              <a:rPr lang="ru-RU" sz="1100" dirty="0"/>
              <a:t>Основными направлениями деятельности </a:t>
            </a:r>
            <a:r>
              <a:rPr lang="en-US" sz="1100" dirty="0"/>
              <a:t>Adecco Group</a:t>
            </a:r>
            <a:r>
              <a:rPr lang="ru-RU" sz="1100" dirty="0"/>
              <a:t> являются: предоставление временного персонала</a:t>
            </a:r>
            <a:r>
              <a:rPr lang="en-US" sz="1100" dirty="0"/>
              <a:t>,</a:t>
            </a:r>
            <a:r>
              <a:rPr lang="ru-RU" sz="1100" dirty="0"/>
              <a:t> поиск и подбор постоянного персонала, </a:t>
            </a:r>
            <a:r>
              <a:rPr lang="en-US" sz="1100" dirty="0"/>
              <a:t>HR</a:t>
            </a:r>
            <a:r>
              <a:rPr lang="ru-RU" sz="1100" dirty="0"/>
              <a:t> консалтинг, </a:t>
            </a:r>
            <a:r>
              <a:rPr lang="ru-RU" sz="1100" dirty="0" err="1"/>
              <a:t>аутплейсмент</a:t>
            </a:r>
            <a:r>
              <a:rPr lang="ru-RU" sz="1300" dirty="0"/>
              <a:t>.</a:t>
            </a:r>
            <a:r>
              <a:rPr lang="en-US" sz="1300" dirty="0"/>
              <a:t> </a:t>
            </a:r>
            <a:endParaRPr lang="en-GB" sz="1300" dirty="0"/>
          </a:p>
        </p:txBody>
      </p:sp>
      <p:sp>
        <p:nvSpPr>
          <p:cNvPr id="7175" name="Line 12"/>
          <p:cNvSpPr>
            <a:spLocks noChangeShapeType="1"/>
          </p:cNvSpPr>
          <p:nvPr/>
        </p:nvSpPr>
        <p:spPr bwMode="auto">
          <a:xfrm>
            <a:off x="0" y="3220641"/>
            <a:ext cx="9144000" cy="0"/>
          </a:xfrm>
          <a:prstGeom prst="line">
            <a:avLst/>
          </a:prstGeom>
          <a:noFill/>
          <a:ln w="12700" cap="rnd">
            <a:solidFill>
              <a:srgbClr val="B4ABA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77" name="Text Box 8"/>
          <p:cNvSpPr txBox="1">
            <a:spLocks noChangeArrowheads="1"/>
          </p:cNvSpPr>
          <p:nvPr/>
        </p:nvSpPr>
        <p:spPr bwMode="auto">
          <a:xfrm>
            <a:off x="-36512" y="1659962"/>
            <a:ext cx="4661147" cy="137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ru-RU" sz="1400" dirty="0" smtClean="0"/>
              <a:t>   </a:t>
            </a:r>
            <a:r>
              <a:rPr lang="de-DE" sz="1200" b="1" dirty="0" smtClean="0"/>
              <a:t>Adecco </a:t>
            </a:r>
            <a:r>
              <a:rPr lang="de-DE" sz="1200" b="1" dirty="0"/>
              <a:t>Group </a:t>
            </a:r>
            <a:r>
              <a:rPr lang="ru-RU" sz="1200" b="1" dirty="0"/>
              <a:t> </a:t>
            </a:r>
            <a:r>
              <a:rPr lang="ru-RU" sz="1200" b="1" dirty="0" smtClean="0"/>
              <a:t>работает  </a:t>
            </a:r>
            <a:r>
              <a:rPr lang="ru-RU" sz="1200" b="1" dirty="0"/>
              <a:t>более чем в </a:t>
            </a:r>
            <a:r>
              <a:rPr lang="ru-RU" sz="1200" b="1" dirty="0" smtClean="0"/>
              <a:t>60 </a:t>
            </a:r>
            <a:r>
              <a:rPr lang="ru-RU" sz="1200" b="1" dirty="0"/>
              <a:t>странах </a:t>
            </a:r>
            <a:r>
              <a:rPr lang="ru-RU" sz="1200" b="1" dirty="0" smtClean="0"/>
              <a:t>мира. </a:t>
            </a:r>
          </a:p>
          <a:p>
            <a:pPr eaLnBrk="1" hangingPunct="1">
              <a:lnSpc>
                <a:spcPct val="130000"/>
              </a:lnSpc>
            </a:pPr>
            <a:r>
              <a:rPr lang="ru-RU" sz="1200" b="1" dirty="0" smtClean="0"/>
              <a:t>   </a:t>
            </a:r>
          </a:p>
          <a:p>
            <a:pPr eaLnBrk="1" hangingPunct="1">
              <a:lnSpc>
                <a:spcPct val="130000"/>
              </a:lnSpc>
            </a:pPr>
            <a:r>
              <a:rPr lang="ru-RU" sz="1200" b="1" dirty="0"/>
              <a:t> </a:t>
            </a:r>
            <a:r>
              <a:rPr lang="ru-RU" sz="1200" b="1" dirty="0" smtClean="0"/>
              <a:t>   Опыт успешного подбора персонала на Олимпиады:</a:t>
            </a:r>
          </a:p>
          <a:p>
            <a:pPr eaLnBrk="1" hangingPunct="1">
              <a:lnSpc>
                <a:spcPct val="130000"/>
              </a:lnSpc>
            </a:pPr>
            <a:r>
              <a:rPr lang="ru-RU" sz="1200" b="1" dirty="0" smtClean="0"/>
              <a:t>    Турин, Ванкувер, Лондон </a:t>
            </a:r>
          </a:p>
          <a:p>
            <a:pPr eaLnBrk="1" hangingPunct="1">
              <a:lnSpc>
                <a:spcPct val="130000"/>
              </a:lnSpc>
            </a:pPr>
            <a:endParaRPr lang="de-DE" sz="1400" dirty="0">
              <a:solidFill>
                <a:schemeClr val="accent1"/>
              </a:solidFill>
            </a:endParaRPr>
          </a:p>
        </p:txBody>
      </p:sp>
      <p:pic>
        <p:nvPicPr>
          <p:cNvPr id="7178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70"/>
          <a:stretch>
            <a:fillRect/>
          </a:stretch>
        </p:blipFill>
        <p:spPr bwMode="auto">
          <a:xfrm>
            <a:off x="4355976" y="829866"/>
            <a:ext cx="4742508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cap="rnd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</p:pic>
      <p:sp>
        <p:nvSpPr>
          <p:cNvPr id="12" name="Заголовок 9"/>
          <p:cNvSpPr txBox="1">
            <a:spLocks/>
          </p:cNvSpPr>
          <p:nvPr/>
        </p:nvSpPr>
        <p:spPr>
          <a:xfrm>
            <a:off x="323529" y="123825"/>
            <a:ext cx="8402959" cy="50323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207AB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Адэкко – поставщик Оргкомитета Сочи 2014</a:t>
            </a:r>
            <a:endParaRPr lang="ru-RU" dirty="0"/>
          </a:p>
        </p:txBody>
      </p:sp>
      <p:pic>
        <p:nvPicPr>
          <p:cNvPr id="2050" name="Picture 2" descr="Adecco Logo - click for homepag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829867"/>
            <a:ext cx="141922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17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6162688" y="2714634"/>
            <a:ext cx="1368425" cy="10072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532" name="Заголовок 2"/>
          <p:cNvSpPr txBox="1">
            <a:spLocks/>
          </p:cNvSpPr>
          <p:nvPr/>
        </p:nvSpPr>
        <p:spPr bwMode="auto">
          <a:xfrm>
            <a:off x="293688" y="842962"/>
            <a:ext cx="8475662" cy="336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b="1" dirty="0" smtClean="0">
                <a:solidFill>
                  <a:srgbClr val="FF0000"/>
                </a:solidFill>
              </a:rPr>
              <a:t>Adecco  </a:t>
            </a:r>
            <a:r>
              <a:rPr lang="en-US" b="1" dirty="0">
                <a:solidFill>
                  <a:srgbClr val="FF0000"/>
                </a:solidFill>
              </a:rPr>
              <a:t>- </a:t>
            </a:r>
            <a:r>
              <a:rPr lang="ru-RU" b="1" dirty="0">
                <a:solidFill>
                  <a:srgbClr val="FF0000"/>
                </a:solidFill>
              </a:rPr>
              <a:t>официальный поставщик АНО Оргкомитет Сочи 2014 (Категория Временный персонал)</a:t>
            </a:r>
            <a:endParaRPr lang="en-US" b="1" dirty="0">
              <a:solidFill>
                <a:srgbClr val="FF0000"/>
              </a:solidFill>
            </a:endParaRPr>
          </a:p>
          <a:p>
            <a:pPr algn="ctr" eaLnBrk="1" hangingPunct="1"/>
            <a:endParaRPr lang="ru-RU" b="1" dirty="0" smtClean="0">
              <a:solidFill>
                <a:srgbClr val="207AB9"/>
              </a:solidFill>
            </a:endParaRPr>
          </a:p>
          <a:p>
            <a:pPr algn="ctr" eaLnBrk="1" hangingPunct="1"/>
            <a:endParaRPr lang="ru-RU" b="1" dirty="0">
              <a:solidFill>
                <a:srgbClr val="207AB9"/>
              </a:solidFill>
            </a:endParaRPr>
          </a:p>
          <a:p>
            <a:pPr algn="ctr" eaLnBrk="1" hangingPunct="1"/>
            <a:endParaRPr lang="ru-RU" b="1" dirty="0" smtClean="0">
              <a:solidFill>
                <a:srgbClr val="207AB9"/>
              </a:solidFill>
            </a:endParaRPr>
          </a:p>
          <a:p>
            <a:pPr algn="ctr" eaLnBrk="1" hangingPunct="1"/>
            <a:endParaRPr lang="ru-RU" b="1" dirty="0" smtClean="0">
              <a:solidFill>
                <a:srgbClr val="207AB9"/>
              </a:solidFill>
            </a:endParaRPr>
          </a:p>
          <a:p>
            <a:pPr algn="ctr" eaLnBrk="1" hangingPunct="1"/>
            <a:r>
              <a:rPr lang="ru-RU" b="1" dirty="0" smtClean="0">
                <a:solidFill>
                  <a:srgbClr val="207AB9"/>
                </a:solidFill>
              </a:rPr>
              <a:t>Подбор </a:t>
            </a:r>
            <a:r>
              <a:rPr lang="ru-RU" b="1" dirty="0">
                <a:solidFill>
                  <a:srgbClr val="207AB9"/>
                </a:solidFill>
              </a:rPr>
              <a:t>и кадровое администрирование временного персонала</a:t>
            </a:r>
            <a:r>
              <a:rPr lang="ru-RU" dirty="0">
                <a:solidFill>
                  <a:srgbClr val="207AB9"/>
                </a:solidFill>
              </a:rPr>
              <a:t> -              на период подготовки и проведения Олимпийских и Паралимпийских игр       с  01 сентября 2013 по апрель 2014 </a:t>
            </a:r>
            <a:r>
              <a:rPr lang="ru-RU" dirty="0" smtClean="0">
                <a:solidFill>
                  <a:srgbClr val="207AB9"/>
                </a:solidFill>
              </a:rPr>
              <a:t>года</a:t>
            </a:r>
          </a:p>
          <a:p>
            <a:pPr algn="ctr" eaLnBrk="1" hangingPunct="1"/>
            <a:endParaRPr lang="ru-RU" dirty="0">
              <a:solidFill>
                <a:srgbClr val="207AB9"/>
              </a:solidFill>
            </a:endParaRPr>
          </a:p>
          <a:p>
            <a:pPr eaLnBrk="1" hangingPunct="1"/>
            <a:endParaRPr lang="ru-RU" b="1" dirty="0">
              <a:solidFill>
                <a:srgbClr val="207AB9"/>
              </a:solidFill>
            </a:endParaRPr>
          </a:p>
        </p:txBody>
      </p:sp>
      <p:pic>
        <p:nvPicPr>
          <p:cNvPr id="22533" name="Picture 7" descr="C:\Users\Zvereva\Desktop\ПОСТАВЩИК СОЧИ 2014\LOGO_SOCH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64191"/>
            <a:ext cx="2112912" cy="711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9"/>
          <p:cNvSpPr txBox="1">
            <a:spLocks/>
          </p:cNvSpPr>
          <p:nvPr/>
        </p:nvSpPr>
        <p:spPr>
          <a:xfrm>
            <a:off x="1547664" y="195486"/>
            <a:ext cx="6337300" cy="503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207AB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en-US" dirty="0" smtClean="0"/>
              <a:t>Adecco</a:t>
            </a:r>
            <a:r>
              <a:rPr lang="ru-RU" dirty="0" smtClean="0"/>
              <a:t>: роль и задача</a:t>
            </a:r>
            <a:endParaRPr lang="ru-RU" dirty="0"/>
          </a:p>
        </p:txBody>
      </p:sp>
      <p:pic>
        <p:nvPicPr>
          <p:cNvPr id="8" name="Picture 2" descr="Adecco Logo - click for homepag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599" y="1874864"/>
            <a:ext cx="141922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30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2571750"/>
            <a:ext cx="8388350" cy="685800"/>
          </a:xfrm>
        </p:spPr>
        <p:txBody>
          <a:bodyPr>
            <a:noAutofit/>
          </a:bodyPr>
          <a:lstStyle/>
          <a:p>
            <a:r>
              <a:rPr lang="ru-RU" sz="1800" dirty="0" smtClean="0"/>
              <a:t>Временный персонал на Олимпиаде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14739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5"/>
          <p:cNvSpPr>
            <a:spLocks noGrp="1"/>
          </p:cNvSpPr>
          <p:nvPr>
            <p:ph type="title"/>
          </p:nvPr>
        </p:nvSpPr>
        <p:spPr>
          <a:xfrm>
            <a:off x="1547664" y="123478"/>
            <a:ext cx="6624910" cy="465516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    </a:t>
            </a:r>
            <a:r>
              <a:rPr lang="ru-RU" sz="20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Персонал Олимпийских Игр</a:t>
            </a:r>
            <a:endParaRPr lang="ru-RU" sz="2000" b="1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2" descr="http://trainingandfitnessblog.com/assets/images/Olympics/600px-olympic_rings_squaresvg(1)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660232" y="1131592"/>
            <a:ext cx="1368152" cy="504056"/>
          </a:xfrm>
          <a:prstGeom prst="rect">
            <a:avLst/>
          </a:prstGeom>
          <a:noFill/>
        </p:spPr>
      </p:pic>
      <p:pic>
        <p:nvPicPr>
          <p:cNvPr id="12" name="Picture 3" descr="C:\Users\dpetrakov\Pictures\ФОТО от Дьяченко\For DC\For presenter_Round table\Raznoe_could be used\Копия вот это толпа!.jpg"/>
          <p:cNvPicPr>
            <a:picLocks noChangeAspect="1" noChangeArrowheads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>
            <a:off x="0" y="3630168"/>
            <a:ext cx="9144000" cy="151333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79512" y="496730"/>
            <a:ext cx="8820472" cy="1648347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marL="361950">
              <a:tabLst>
                <a:tab pos="0" algn="l"/>
              </a:tabLst>
            </a:pPr>
            <a:r>
              <a:rPr lang="en-US" dirty="0" smtClean="0">
                <a:solidFill>
                  <a:srgbClr val="207AB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361950">
              <a:buFont typeface="Arial" pitchFamily="34" charset="0"/>
              <a:buChar char="•"/>
              <a:tabLst>
                <a:tab pos="0" algn="l"/>
              </a:tabLst>
            </a:pPr>
            <a:r>
              <a:rPr lang="ru-RU" sz="1400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Постоянный персонал                              </a:t>
            </a:r>
            <a:r>
              <a:rPr lang="en-US" sz="1400" b="1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1 787                                    </a:t>
            </a:r>
          </a:p>
          <a:p>
            <a:pPr marL="361950">
              <a:buFont typeface="Arial" pitchFamily="34" charset="0"/>
              <a:buChar char="•"/>
              <a:tabLst>
                <a:tab pos="0" algn="l"/>
              </a:tabLst>
            </a:pPr>
            <a:r>
              <a:rPr lang="ru-RU" sz="1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Временный персонал                             </a:t>
            </a:r>
            <a:r>
              <a:rPr lang="en-US" sz="1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8 850</a:t>
            </a:r>
            <a:endParaRPr lang="ru-RU" sz="14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61950">
              <a:buFont typeface="Arial" pitchFamily="34" charset="0"/>
              <a:buChar char="•"/>
              <a:tabLst>
                <a:tab pos="0" algn="l"/>
              </a:tabLst>
            </a:pPr>
            <a:r>
              <a:rPr lang="ru-RU" sz="14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Волонтеры</a:t>
            </a:r>
            <a:r>
              <a:rPr lang="en-US" sz="14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       </a:t>
            </a:r>
            <a:r>
              <a:rPr lang="ru-RU" sz="14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  </a:t>
            </a:r>
            <a:r>
              <a:rPr lang="en-US" sz="1400" b="1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20 400</a:t>
            </a:r>
            <a:endParaRPr lang="ru-RU" sz="1400" b="1" dirty="0" smtClean="0">
              <a:solidFill>
                <a:schemeClr val="accent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61950">
              <a:buFont typeface="Arial" pitchFamily="34" charset="0"/>
              <a:buChar char="•"/>
              <a:tabLst>
                <a:tab pos="0" algn="l"/>
              </a:tabLst>
            </a:pPr>
            <a:r>
              <a:rPr lang="ru-RU" sz="1400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Персонал партнеров и поставщиков       </a:t>
            </a:r>
            <a:r>
              <a:rPr lang="en-US" sz="1400" b="1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28 422</a:t>
            </a:r>
            <a:endParaRPr lang="ru-RU" sz="1400" b="1" dirty="0" smtClean="0">
              <a:solidFill>
                <a:schemeClr val="accent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61950">
              <a:buFont typeface="Arial" pitchFamily="34" charset="0"/>
              <a:buChar char="•"/>
              <a:tabLst>
                <a:tab pos="0" algn="l"/>
              </a:tabLst>
            </a:pPr>
            <a:r>
              <a:rPr lang="ru-RU" sz="1400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Артисты</a:t>
            </a:r>
            <a:r>
              <a:rPr lang="en-US" sz="1400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        </a:t>
            </a:r>
            <a:r>
              <a:rPr lang="ru-RU" sz="1400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</a:t>
            </a:r>
            <a:r>
              <a:rPr lang="ru-RU" sz="1400" b="1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400" b="1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8 000</a:t>
            </a:r>
            <a:endParaRPr lang="ru-RU" sz="1400" b="1" dirty="0" smtClean="0">
              <a:solidFill>
                <a:schemeClr val="accent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61950">
              <a:buFont typeface="Arial" pitchFamily="34" charset="0"/>
              <a:buChar char="•"/>
              <a:tabLst>
                <a:tab pos="0" algn="l"/>
              </a:tabLst>
            </a:pPr>
            <a:endParaRPr lang="ru-RU" sz="1400" b="1" dirty="0" smtClean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43468" y="1893040"/>
            <a:ext cx="4413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Персонал </a:t>
            </a:r>
            <a:r>
              <a:rPr lang="ru-RU" b="1" dirty="0" err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Паралимпийских</a:t>
            </a:r>
            <a:r>
              <a:rPr lang="ru-RU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Игр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61764" y="2397101"/>
            <a:ext cx="8892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>
              <a:buFont typeface="Arial" pitchFamily="34" charset="0"/>
              <a:buChar char="•"/>
              <a:tabLst>
                <a:tab pos="0" algn="l"/>
              </a:tabLst>
            </a:pPr>
            <a:r>
              <a:rPr lang="ru-RU" sz="1400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Постоянный персонал                        </a:t>
            </a:r>
            <a:r>
              <a:rPr lang="en-US" sz="1400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ru-RU" sz="1400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1400" b="1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1 195</a:t>
            </a:r>
            <a:endParaRPr lang="ru-RU" sz="1400" b="1" dirty="0" smtClean="0">
              <a:solidFill>
                <a:schemeClr val="accent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61950">
              <a:buFont typeface="Arial" pitchFamily="34" charset="0"/>
              <a:buChar char="•"/>
              <a:tabLst>
                <a:tab pos="0" algn="l"/>
              </a:tabLst>
            </a:pPr>
            <a:r>
              <a:rPr lang="ru-RU" sz="1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Временный персонал                           </a:t>
            </a:r>
            <a:r>
              <a:rPr lang="en-US" sz="1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2 497</a:t>
            </a:r>
            <a:endParaRPr lang="ru-RU" sz="14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61950">
              <a:buFont typeface="Arial" pitchFamily="34" charset="0"/>
              <a:buChar char="•"/>
              <a:tabLst>
                <a:tab pos="0" algn="l"/>
              </a:tabLst>
            </a:pPr>
            <a:r>
              <a:rPr lang="ru-RU" sz="1400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Волонтеры</a:t>
            </a:r>
            <a:r>
              <a:rPr lang="en-US" sz="1400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         </a:t>
            </a:r>
            <a:r>
              <a:rPr lang="ru-RU" sz="1400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</a:t>
            </a:r>
            <a:r>
              <a:rPr lang="en-US" sz="1400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</a:t>
            </a:r>
            <a:r>
              <a:rPr lang="ru-RU" sz="1400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400" b="1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6 000</a:t>
            </a:r>
            <a:endParaRPr lang="ru-RU" sz="1400" b="1" dirty="0" smtClean="0">
              <a:solidFill>
                <a:schemeClr val="accent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61950">
              <a:buFont typeface="Arial" pitchFamily="34" charset="0"/>
              <a:buChar char="•"/>
              <a:tabLst>
                <a:tab pos="0" algn="l"/>
              </a:tabLst>
            </a:pPr>
            <a:r>
              <a:rPr lang="ru-RU" sz="1400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Персонал партнеров и поставщиков   </a:t>
            </a:r>
            <a:r>
              <a:rPr lang="en-US" sz="1400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en-US" sz="1400" b="1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10 000</a:t>
            </a:r>
            <a:endParaRPr lang="ru-RU" sz="1400" b="1" dirty="0" smtClean="0">
              <a:solidFill>
                <a:schemeClr val="accent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61950">
              <a:buFont typeface="Arial" pitchFamily="34" charset="0"/>
              <a:buChar char="•"/>
              <a:tabLst>
                <a:tab pos="0" algn="l"/>
              </a:tabLst>
            </a:pPr>
            <a:r>
              <a:rPr lang="ru-RU" sz="1400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Артисты</a:t>
            </a:r>
            <a:r>
              <a:rPr lang="en-US" sz="1400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          </a:t>
            </a:r>
            <a:r>
              <a:rPr lang="ru-RU" sz="1400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</a:t>
            </a:r>
            <a:r>
              <a:rPr lang="ru-RU" sz="1600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  <a:r>
              <a:rPr lang="en-US" sz="1600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en-US" sz="1400" b="1" dirty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3 000</a:t>
            </a:r>
            <a:endParaRPr lang="ru-RU" sz="1400" b="1" dirty="0">
              <a:solidFill>
                <a:schemeClr val="accent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Picture 4" descr="http://images.mirror.co.uk/upl/m4/sep2011/2/6/paralympics-logo-332033547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020272" y="2643760"/>
            <a:ext cx="720080" cy="50405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49381" y="987574"/>
            <a:ext cx="4752528" cy="288032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87416" y="2636371"/>
            <a:ext cx="4804663" cy="288032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51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9321&quot;&gt;&lt;object type=&quot;3&quot; unique_id=&quot;48392&quot;&gt;&lt;property id=&quot;20148&quot; value=&quot;5&quot;/&gt;&lt;property id=&quot;20300&quot; value=&quot;Slide 8 - &amp;quot;QUESTIONS &amp;amp; ANSWERS &amp;quot;&quot;/&gt;&lt;property id=&quot;20307&quot; value=&quot;648&quot;/&gt;&lt;/object&gt;&lt;object type=&quot;3&quot; unique_id=&quot;48553&quot;&gt;&lt;property id=&quot;20148&quot; value=&quot;5&quot;/&gt;&lt;property id=&quot;20300&quot; value=&quot;Slide 6&quot;/&gt;&lt;property id=&quot;20307&quot; value=&quot;652&quot;/&gt;&lt;/object&gt;&lt;object type=&quot;3&quot; unique_id=&quot;48842&quot;&gt;&lt;property id=&quot;20148&quot; value=&quot;5&quot;/&gt;&lt;property id=&quot;20300&quot; value=&quot;Slide 1&quot;/&gt;&lt;property id=&quot;20307&quot; value=&quot;659&quot;/&gt;&lt;/object&gt;&lt;object type=&quot;3&quot; unique_id=&quot;48843&quot;&gt;&lt;property id=&quot;20148&quot; value=&quot;5&quot;/&gt;&lt;property id=&quot;20300&quot; value=&quot;Slide 2&quot;/&gt;&lt;property id=&quot;20307&quot; value=&quot;660&quot;/&gt;&lt;/object&gt;&lt;object type=&quot;3&quot; unique_id=&quot;48844&quot;&gt;&lt;property id=&quot;20148&quot; value=&quot;5&quot;/&gt;&lt;property id=&quot;20300&quot; value=&quot;Slide 3&quot;/&gt;&lt;property id=&quot;20307&quot; value=&quot;661&quot;/&gt;&lt;/object&gt;&lt;object type=&quot;3&quot; unique_id=&quot;48845&quot;&gt;&lt;property id=&quot;20148&quot; value=&quot;5&quot;/&gt;&lt;property id=&quot;20300&quot; value=&quot;Slide 4&quot;/&gt;&lt;property id=&quot;20307&quot; value=&quot;663&quot;/&gt;&lt;/object&gt;&lt;object type=&quot;3&quot; unique_id=&quot;48846&quot;&gt;&lt;property id=&quot;20148&quot; value=&quot;5&quot;/&gt;&lt;property id=&quot;20300&quot; value=&quot;Slide 5&quot;/&gt;&lt;property id=&quot;20307&quot; value=&quot;662&quot;/&gt;&lt;/object&gt;&lt;object type=&quot;3&quot; unique_id=&quot;48847&quot;&gt;&lt;property id=&quot;20148&quot; value=&quot;5&quot;/&gt;&lt;property id=&quot;20300&quot; value=&quot;Slide 7&quot;/&gt;&lt;property id=&quot;20307&quot; value=&quot;664&quot;/&gt;&lt;/object&gt;&lt;/object&gt;&lt;object type=&quot;8&quot; unique_id=&quot;19337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16x9_Olympic_Paralympic_template_201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decco0208_template_V2 1">
    <a:dk1>
      <a:srgbClr val="000000"/>
    </a:dk1>
    <a:lt1>
      <a:srgbClr val="FFFFFF"/>
    </a:lt1>
    <a:dk2>
      <a:srgbClr val="000000"/>
    </a:dk2>
    <a:lt2>
      <a:srgbClr val="F5F3F2"/>
    </a:lt2>
    <a:accent1>
      <a:srgbClr val="94877A"/>
    </a:accent1>
    <a:accent2>
      <a:srgbClr val="EA2003"/>
    </a:accent2>
    <a:accent3>
      <a:srgbClr val="FFFFFF"/>
    </a:accent3>
    <a:accent4>
      <a:srgbClr val="000000"/>
    </a:accent4>
    <a:accent5>
      <a:srgbClr val="C8C3BE"/>
    </a:accent5>
    <a:accent6>
      <a:srgbClr val="D41C02"/>
    </a:accent6>
    <a:hlink>
      <a:srgbClr val="AFA59B"/>
    </a:hlink>
    <a:folHlink>
      <a:srgbClr val="DFDBD7"/>
    </a:folHlink>
  </a:clrScheme>
  <a:fontScheme name="Adecco0208_template_V2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2105</TotalTime>
  <Words>965</Words>
  <Application>Microsoft Office PowerPoint</Application>
  <PresentationFormat>Экран (16:9)</PresentationFormat>
  <Paragraphs>229</Paragraphs>
  <Slides>25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16x9_Olympic_Paralympic_template_2012</vt:lpstr>
      <vt:lpstr>Тема Office</vt:lpstr>
      <vt:lpstr>Программа привлечения временного персонала на период организации и проведения Олимпийских и Паралимпийских Игр</vt:lpstr>
      <vt:lpstr>Два общенациональных и мировых события</vt:lpstr>
      <vt:lpstr> Олимпийские и Паралимпийские Игры в Сочи – это…</vt:lpstr>
      <vt:lpstr>Презентация PowerPoint</vt:lpstr>
      <vt:lpstr>Функциональные направления</vt:lpstr>
      <vt:lpstr>Презентация PowerPoint</vt:lpstr>
      <vt:lpstr>Презентация PowerPoint</vt:lpstr>
      <vt:lpstr>Временный персонал на Олимпиаде</vt:lpstr>
      <vt:lpstr>    Персонал Олимпийских Игр</vt:lpstr>
      <vt:lpstr>Цели Программы</vt:lpstr>
      <vt:lpstr> Временный персонал </vt:lpstr>
      <vt:lpstr>Возможности Оргкомитета</vt:lpstr>
      <vt:lpstr>  Формы привлечения временного персонала </vt:lpstr>
      <vt:lpstr> Программа Временные сотрудники</vt:lpstr>
      <vt:lpstr>Рекрутмент план</vt:lpstr>
      <vt:lpstr>Программа Временные сотрудники Этапы привлечения </vt:lpstr>
      <vt:lpstr>Региональная программа по привлечению временного персонала</vt:lpstr>
      <vt:lpstr>Презентация PowerPoint</vt:lpstr>
      <vt:lpstr>Мотивация</vt:lpstr>
      <vt:lpstr> Основные этапы региональной программы</vt:lpstr>
      <vt:lpstr> Источники поиска в регионах</vt:lpstr>
      <vt:lpstr> Этапы отбора кандидатов</vt:lpstr>
      <vt:lpstr>Ваши вопросы</vt:lpstr>
      <vt:lpstr>Презентация PowerPoint</vt:lpstr>
      <vt:lpstr>Спасибо за Ваше внимание!</vt:lpstr>
    </vt:vector>
  </TitlesOfParts>
  <Company>sochi-2014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okostina</dc:creator>
  <cp:lastModifiedBy>Pakhomov Alexander</cp:lastModifiedBy>
  <cp:revision>176</cp:revision>
  <dcterms:created xsi:type="dcterms:W3CDTF">2012-03-28T17:59:58Z</dcterms:created>
  <dcterms:modified xsi:type="dcterms:W3CDTF">2012-12-10T14:51:26Z</dcterms:modified>
</cp:coreProperties>
</file>